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7" r:id="rId2"/>
    <p:sldId id="278" r:id="rId3"/>
    <p:sldId id="279" r:id="rId4"/>
    <p:sldId id="274" r:id="rId5"/>
    <p:sldId id="280" r:id="rId6"/>
    <p:sldId id="281" r:id="rId7"/>
    <p:sldId id="284" r:id="rId8"/>
    <p:sldId id="285" r:id="rId9"/>
    <p:sldId id="287" r:id="rId10"/>
    <p:sldId id="290" r:id="rId11"/>
    <p:sldId id="291" r:id="rId12"/>
    <p:sldId id="294" r:id="rId13"/>
    <p:sldId id="297" r:id="rId14"/>
    <p:sldId id="298" r:id="rId15"/>
    <p:sldId id="299" r:id="rId16"/>
    <p:sldId id="269" r:id="rId17"/>
    <p:sldId id="272" r:id="rId18"/>
    <p:sldId id="296" r:id="rId19"/>
  </p:sldIdLst>
  <p:sldSz cx="12192000" cy="6858000"/>
  <p:notesSz cx="6807200" cy="99393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6" autoAdjust="0"/>
    <p:restoredTop sz="94660"/>
  </p:normalViewPr>
  <p:slideViewPr>
    <p:cSldViewPr snapToGrid="0">
      <p:cViewPr varScale="1">
        <p:scale>
          <a:sx n="72" d="100"/>
          <a:sy n="72" d="100"/>
        </p:scale>
        <p:origin x="52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C4C91-8271-406F-8948-70A0CCA0CF03}" type="datetimeFigureOut">
              <a:rPr lang="tr-TR" smtClean="0"/>
              <a:pPr/>
              <a:t>26.6.2019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B18F5-2905-480B-A37A-B938AC00F9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0916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59006-AF9C-4B8D-9B74-5CE63C75B56A}" type="datetimeFigureOut">
              <a:rPr lang="tr-TR" smtClean="0"/>
              <a:pPr/>
              <a:t>26.6.2019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D1C36-83DD-4072-BE8E-E10CA18817C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4298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F2BE-FD86-4972-AE71-8F9ABB4A652D}" type="datetimeFigureOut">
              <a:rPr lang="tr-TR" smtClean="0"/>
              <a:pPr/>
              <a:t>26.6.2019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F2FB-CEE7-4DBC-BACA-23C72E129A6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14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F2BE-FD86-4972-AE71-8F9ABB4A652D}" type="datetimeFigureOut">
              <a:rPr lang="tr-TR" smtClean="0"/>
              <a:pPr/>
              <a:t>26.6.2019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F2FB-CEE7-4DBC-BACA-23C72E129A6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1103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F2BE-FD86-4972-AE71-8F9ABB4A652D}" type="datetimeFigureOut">
              <a:rPr lang="tr-TR" smtClean="0"/>
              <a:pPr/>
              <a:t>26.6.2019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F2FB-CEE7-4DBC-BACA-23C72E129A6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2195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sim 9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500" y="3810000"/>
            <a:ext cx="1079500" cy="3048000"/>
          </a:xfrm>
          <a:prstGeom prst="rect">
            <a:avLst/>
          </a:prstGeom>
          <a:noFill/>
        </p:spPr>
      </p:pic>
      <p:pic>
        <p:nvPicPr>
          <p:cNvPr id="8" name="Resim 7"/>
          <p:cNvPicPr/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32200"/>
            <a:ext cx="2578100" cy="3225799"/>
          </a:xfrm>
          <a:prstGeom prst="rect">
            <a:avLst/>
          </a:prstGeom>
          <a:noFill/>
        </p:spPr>
      </p:pic>
      <p:pic>
        <p:nvPicPr>
          <p:cNvPr id="9" name="Εικόνα 32"/>
          <p:cNvPicPr/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7480" y="1690688"/>
            <a:ext cx="604520" cy="1339850"/>
          </a:xfrm>
          <a:prstGeom prst="rect">
            <a:avLst/>
          </a:prstGeom>
          <a:noFill/>
        </p:spPr>
      </p:pic>
      <p:pic>
        <p:nvPicPr>
          <p:cNvPr id="7" name="Εικόνα 31"/>
          <p:cNvPicPr/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769110" cy="3103880"/>
          </a:xfrm>
          <a:prstGeom prst="rect">
            <a:avLst/>
          </a:prstGeom>
          <a:noFill/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F2BE-FD86-4972-AE71-8F9ABB4A652D}" type="datetimeFigureOut">
              <a:rPr lang="tr-TR" smtClean="0"/>
              <a:pPr/>
              <a:t>26.6.2019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F2FB-CEE7-4DBC-BACA-23C72E129A6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2558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F2BE-FD86-4972-AE71-8F9ABB4A652D}" type="datetimeFigureOut">
              <a:rPr lang="tr-TR" smtClean="0"/>
              <a:pPr/>
              <a:t>26.6.2019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F2FB-CEE7-4DBC-BACA-23C72E129A6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694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F2BE-FD86-4972-AE71-8F9ABB4A652D}" type="datetimeFigureOut">
              <a:rPr lang="tr-TR" smtClean="0"/>
              <a:pPr/>
              <a:t>26.6.2019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F2FB-CEE7-4DBC-BACA-23C72E129A6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4771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F2BE-FD86-4972-AE71-8F9ABB4A652D}" type="datetimeFigureOut">
              <a:rPr lang="tr-TR" smtClean="0"/>
              <a:pPr/>
              <a:t>26.6.2019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F2FB-CEE7-4DBC-BACA-23C72E129A6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433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F2BE-FD86-4972-AE71-8F9ABB4A652D}" type="datetimeFigureOut">
              <a:rPr lang="tr-TR" smtClean="0"/>
              <a:pPr/>
              <a:t>26.6.2019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F2FB-CEE7-4DBC-BACA-23C72E129A6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1543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F2BE-FD86-4972-AE71-8F9ABB4A652D}" type="datetimeFigureOut">
              <a:rPr lang="tr-TR" smtClean="0"/>
              <a:pPr/>
              <a:t>26.6.2019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F2FB-CEE7-4DBC-BACA-23C72E129A6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3339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F2BE-FD86-4972-AE71-8F9ABB4A652D}" type="datetimeFigureOut">
              <a:rPr lang="tr-TR" smtClean="0"/>
              <a:pPr/>
              <a:t>26.6.2019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F2FB-CEE7-4DBC-BACA-23C72E129A6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6485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F2BE-FD86-4972-AE71-8F9ABB4A652D}" type="datetimeFigureOut">
              <a:rPr lang="tr-TR" smtClean="0"/>
              <a:pPr/>
              <a:t>26.6.2019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F2FB-CEE7-4DBC-BACA-23C72E129A6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444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DF2BE-FD86-4972-AE71-8F9ABB4A652D}" type="datetimeFigureOut">
              <a:rPr lang="tr-TR" smtClean="0"/>
              <a:pPr/>
              <a:t>26.6.2019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0F2FB-CEE7-4DBC-BACA-23C72E129A6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85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Resim 3">
            <a:extLst>
              <a:ext uri="{FF2B5EF4-FFF2-40B4-BE49-F238E27FC236}">
                <a16:creationId xmlns:a16="http://schemas.microsoft.com/office/drawing/2014/main" id="{45D43FA0-2507-4D89-A603-C2620738BFDF}"/>
              </a:ext>
            </a:extLst>
          </p:cNvPr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032" y="412083"/>
            <a:ext cx="6774795" cy="652702"/>
          </a:xfrm>
          <a:prstGeom prst="rect">
            <a:avLst/>
          </a:prstGeom>
        </p:spPr>
      </p:pic>
      <p:sp>
        <p:nvSpPr>
          <p:cNvPr id="19" name="Alt Başlık 2">
            <a:extLst>
              <a:ext uri="{FF2B5EF4-FFF2-40B4-BE49-F238E27FC236}">
                <a16:creationId xmlns:a16="http://schemas.microsoft.com/office/drawing/2014/main" id="{AA91E5E1-CCFE-4F7F-9F5B-77806147EE2D}"/>
              </a:ext>
            </a:extLst>
          </p:cNvPr>
          <p:cNvSpPr txBox="1">
            <a:spLocks/>
          </p:cNvSpPr>
          <p:nvPr/>
        </p:nvSpPr>
        <p:spPr>
          <a:xfrm>
            <a:off x="3259781" y="5759239"/>
            <a:ext cx="5519701" cy="870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Prof. Mihaela </a:t>
            </a:r>
            <a:r>
              <a:rPr lang="en-GB" sz="2000" b="1" dirty="0" err="1">
                <a:solidFill>
                  <a:schemeClr val="accent1">
                    <a:lumMod val="50000"/>
                  </a:schemeClr>
                </a:solidFill>
              </a:rPr>
              <a:t>Apetroae</a:t>
            </a: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 – I.S.J. Iaşi</a:t>
            </a:r>
            <a:endParaRPr lang="ro-RO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o-RO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o-RO" sz="2000" b="1" dirty="0">
                <a:solidFill>
                  <a:schemeClr val="accent1">
                    <a:lumMod val="50000"/>
                  </a:schemeClr>
                </a:solidFill>
              </a:rPr>
              <a:t>IAȘI, 26 IUNIE 2019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" name="Unvan 1">
            <a:extLst>
              <a:ext uri="{FF2B5EF4-FFF2-40B4-BE49-F238E27FC236}">
                <a16:creationId xmlns:a16="http://schemas.microsoft.com/office/drawing/2014/main" id="{586ADDC7-DF19-47D6-B458-655D24BD43D9}"/>
              </a:ext>
            </a:extLst>
          </p:cNvPr>
          <p:cNvSpPr txBox="1">
            <a:spLocks/>
          </p:cNvSpPr>
          <p:nvPr/>
        </p:nvSpPr>
        <p:spPr>
          <a:xfrm>
            <a:off x="1536597" y="2460020"/>
            <a:ext cx="9144000" cy="1395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300" dirty="0">
                <a:solidFill>
                  <a:schemeClr val="accent1">
                    <a:lumMod val="50000"/>
                  </a:schemeClr>
                </a:solidFill>
                <a:latin typeface="Eras Bold ITC" panose="020B0907030504020204" pitchFamily="34" charset="0"/>
              </a:rPr>
              <a:t>LOG ON BACK </a:t>
            </a:r>
            <a:br>
              <a:rPr lang="en-US" sz="4300" dirty="0">
                <a:solidFill>
                  <a:schemeClr val="accent1">
                    <a:lumMod val="50000"/>
                  </a:schemeClr>
                </a:solidFill>
                <a:latin typeface="Eras Bold ITC" panose="020B0907030504020204" pitchFamily="34" charset="0"/>
              </a:rPr>
            </a:br>
            <a:r>
              <a:rPr lang="en-US" sz="4300" dirty="0">
                <a:solidFill>
                  <a:schemeClr val="accent1">
                    <a:lumMod val="50000"/>
                  </a:schemeClr>
                </a:solidFill>
                <a:latin typeface="Eras Bold ITC" panose="020B0907030504020204" pitchFamily="34" charset="0"/>
              </a:rPr>
              <a:t>TO LIFE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696CB70-7657-4714-A75C-62B0523AF2B0}"/>
              </a:ext>
            </a:extLst>
          </p:cNvPr>
          <p:cNvSpPr txBox="1"/>
          <p:nvPr/>
        </p:nvSpPr>
        <p:spPr>
          <a:xfrm>
            <a:off x="1789043" y="4306471"/>
            <a:ext cx="8975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5AC6B"/>
                </a:solidFill>
              </a:rPr>
              <a:t>PREZENTAREA PROIECTULUI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1599C24-D424-4F9F-A93F-89777F50A9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991" y="1365829"/>
            <a:ext cx="2581926" cy="49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199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565706" y="1815640"/>
            <a:ext cx="10076329" cy="4366498"/>
          </a:xfrm>
        </p:spPr>
        <p:txBody>
          <a:bodyPr>
            <a:noAutofit/>
          </a:bodyPr>
          <a:lstStyle/>
          <a:p>
            <a:pPr algn="just">
              <a:lnSpc>
                <a:spcPct val="14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en-US" sz="2200" dirty="0"/>
              <a:t>P</a:t>
            </a:r>
            <a:r>
              <a:rPr lang="ro-RO" sz="2200" dirty="0" err="1"/>
              <a:t>rezentarea</a:t>
            </a:r>
            <a:r>
              <a:rPr lang="ro-RO" sz="2200" dirty="0"/>
              <a:t> și schimbul de experiență privind </a:t>
            </a:r>
            <a:r>
              <a:rPr lang="en-US" sz="2200" dirty="0" err="1"/>
              <a:t>realizar</a:t>
            </a:r>
            <a:r>
              <a:rPr lang="ro-RO" sz="2200" dirty="0"/>
              <a:t>ea cercetării sociale pentru studierea și investigarea gradului de dependență de internet a elevilor din învățământul secundar din țările partener</a:t>
            </a:r>
            <a:r>
              <a:rPr lang="en-US" sz="2200" dirty="0"/>
              <a:t>e 	</a:t>
            </a:r>
          </a:p>
          <a:p>
            <a:pPr algn="just">
              <a:lnSpc>
                <a:spcPct val="14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ro-RO" sz="2200" dirty="0"/>
              <a:t>Analiza statistică bazată pe răspunsurile la chestionarele aplicate în fiecare țară parteneră la elevi, părinți, profesori</a:t>
            </a:r>
            <a:endParaRPr lang="en-US" sz="2200" dirty="0"/>
          </a:p>
          <a:p>
            <a:pPr algn="just">
              <a:lnSpc>
                <a:spcPct val="14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en-US" sz="2200" dirty="0" err="1"/>
              <a:t>Analiza</a:t>
            </a:r>
            <a:r>
              <a:rPr lang="en-US" sz="2200" dirty="0"/>
              <a:t> </a:t>
            </a:r>
            <a:r>
              <a:rPr lang="en-US" sz="2200" dirty="0" err="1"/>
              <a:t>platformei</a:t>
            </a:r>
            <a:r>
              <a:rPr lang="en-US" sz="2200" dirty="0"/>
              <a:t> online </a:t>
            </a:r>
            <a:r>
              <a:rPr lang="en-US" sz="2200" dirty="0" err="1"/>
              <a:t>pentru</a:t>
            </a:r>
            <a:r>
              <a:rPr lang="en-US" sz="2200" dirty="0"/>
              <a:t> </a:t>
            </a:r>
            <a:r>
              <a:rPr lang="en-US" sz="2200" dirty="0" err="1"/>
              <a:t>formare</a:t>
            </a:r>
            <a:r>
              <a:rPr lang="en-US" sz="2200" dirty="0"/>
              <a:t> </a:t>
            </a:r>
            <a:r>
              <a:rPr lang="en-US" sz="2200" dirty="0" err="1"/>
              <a:t>și</a:t>
            </a:r>
            <a:r>
              <a:rPr lang="en-US" sz="2200" dirty="0"/>
              <a:t> </a:t>
            </a:r>
            <a:r>
              <a:rPr lang="en-US" sz="2200" dirty="0" err="1"/>
              <a:t>conștientizare</a:t>
            </a:r>
            <a:endParaRPr lang="en-US" sz="2200" dirty="0"/>
          </a:p>
          <a:p>
            <a:pPr algn="just">
              <a:lnSpc>
                <a:spcPct val="14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en-US" sz="2200" dirty="0" err="1"/>
              <a:t>Prezentarea</a:t>
            </a:r>
            <a:r>
              <a:rPr lang="en-US" sz="2200" dirty="0"/>
              <a:t> </a:t>
            </a:r>
            <a:r>
              <a:rPr lang="en-US" sz="2200" dirty="0" err="1"/>
              <a:t>manualului</a:t>
            </a:r>
            <a:r>
              <a:rPr lang="en-US" sz="2200" dirty="0"/>
              <a:t> de </a:t>
            </a:r>
            <a:r>
              <a:rPr lang="en-US" sz="2200" dirty="0" err="1"/>
              <a:t>utilizare</a:t>
            </a:r>
            <a:r>
              <a:rPr lang="en-US" sz="2200" dirty="0"/>
              <a:t> a </a:t>
            </a:r>
            <a:r>
              <a:rPr lang="en-US" sz="2200" dirty="0" err="1"/>
              <a:t>platformei</a:t>
            </a:r>
            <a:r>
              <a:rPr lang="en-US" sz="2200" dirty="0"/>
              <a:t> online </a:t>
            </a:r>
          </a:p>
          <a:p>
            <a:pPr algn="just">
              <a:lnSpc>
                <a:spcPct val="14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en-US" sz="2200" dirty="0" err="1"/>
              <a:t>Analiza</a:t>
            </a:r>
            <a:r>
              <a:rPr lang="en-US" sz="2200" dirty="0"/>
              <a:t> </a:t>
            </a:r>
            <a:r>
              <a:rPr lang="en-US" sz="2200" dirty="0" err="1"/>
              <a:t>raportului</a:t>
            </a:r>
            <a:r>
              <a:rPr lang="en-US" sz="2200" dirty="0"/>
              <a:t> de </a:t>
            </a:r>
            <a:r>
              <a:rPr lang="en-US" sz="2200" dirty="0" err="1"/>
              <a:t>monitorizare</a:t>
            </a:r>
            <a:r>
              <a:rPr lang="en-US" sz="2200" dirty="0"/>
              <a:t> şi </a:t>
            </a:r>
            <a:r>
              <a:rPr lang="en-US" sz="2200" dirty="0" err="1"/>
              <a:t>evaluare</a:t>
            </a:r>
            <a:r>
              <a:rPr lang="ro-RO" sz="2200" dirty="0"/>
              <a:t> intermediară</a:t>
            </a:r>
          </a:p>
          <a:p>
            <a:pPr algn="just">
              <a:lnSpc>
                <a:spcPct val="14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ro-RO" sz="2200" dirty="0"/>
              <a:t>Două </a:t>
            </a:r>
            <a:r>
              <a:rPr lang="en-US" sz="2200" dirty="0" err="1"/>
              <a:t>întâlniri</a:t>
            </a:r>
            <a:r>
              <a:rPr lang="en-US" sz="2200" dirty="0"/>
              <a:t> </a:t>
            </a:r>
            <a:r>
              <a:rPr lang="en-US" sz="2200" dirty="0" err="1"/>
              <a:t>transnaționale</a:t>
            </a:r>
            <a:r>
              <a:rPr lang="ro-RO" sz="2200" dirty="0"/>
              <a:t>: </a:t>
            </a:r>
            <a:r>
              <a:rPr lang="en-US" sz="2200" dirty="0"/>
              <a:t>Istanbul , Milano</a:t>
            </a:r>
          </a:p>
          <a:p>
            <a:endParaRPr lang="en-US" sz="2000" dirty="0"/>
          </a:p>
        </p:txBody>
      </p:sp>
      <p:sp>
        <p:nvSpPr>
          <p:cNvPr id="6" name="Titlu 1">
            <a:extLst>
              <a:ext uri="{FF2B5EF4-FFF2-40B4-BE49-F238E27FC236}">
                <a16:creationId xmlns:a16="http://schemas.microsoft.com/office/drawing/2014/main" id="{D893C438-2E9F-44EF-A191-9893B24BA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2696" y="1006373"/>
            <a:ext cx="5100010" cy="888642"/>
          </a:xfrm>
        </p:spPr>
        <p:txBody>
          <a:bodyPr>
            <a:normAutofit/>
          </a:bodyPr>
          <a:lstStyle/>
          <a:p>
            <a:pPr algn="r"/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</a:rPr>
              <a:t>Activități</a:t>
            </a:r>
            <a:r>
              <a:rPr lang="ro-RO" sz="3600" b="1" dirty="0">
                <a:solidFill>
                  <a:schemeClr val="accent1">
                    <a:lumMod val="50000"/>
                  </a:schemeClr>
                </a:solidFill>
              </a:rPr>
              <a:t> - An I de proiect      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0E3517C-CB2F-46D1-A1C8-24F3DFEC2869}"/>
              </a:ext>
            </a:extLst>
          </p:cNvPr>
          <p:cNvGrpSpPr/>
          <p:nvPr/>
        </p:nvGrpSpPr>
        <p:grpSpPr>
          <a:xfrm>
            <a:off x="2040207" y="286555"/>
            <a:ext cx="8111586" cy="802481"/>
            <a:chOff x="2208446" y="476672"/>
            <a:chExt cx="8111586" cy="802481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EE2930B-71F0-4F17-80E0-ED66A2DC285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8446" y="476672"/>
              <a:ext cx="802481" cy="802481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1DF8941-7671-47F7-AAFB-4F63F079CE7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0054" y="576837"/>
              <a:ext cx="564404" cy="559424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EA7A45B-C139-479B-9301-66D755F30F4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4630" y="620688"/>
              <a:ext cx="1116955" cy="44434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646415D-EFA6-4DC3-A5C7-0733D8BC370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775" y="617081"/>
              <a:ext cx="1440160" cy="469120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E7FE9CB8-AB61-4DAF-BF1E-CA08698C15E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4951" y="647193"/>
              <a:ext cx="2192250" cy="421110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943790B2-24D8-401E-8863-7755DB6FD9C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206" y="647420"/>
              <a:ext cx="1270826" cy="463907"/>
            </a:xfrm>
            <a:prstGeom prst="rect">
              <a:avLst/>
            </a:prstGeom>
          </p:spPr>
        </p:pic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688B08D3-A90B-4763-A60F-7D8DA0E90D1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244" y="6431786"/>
            <a:ext cx="2114786" cy="40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090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064656" y="1990486"/>
            <a:ext cx="10358718" cy="3476036"/>
          </a:xfrm>
        </p:spPr>
        <p:txBody>
          <a:bodyPr>
            <a:noAutofit/>
          </a:bodyPr>
          <a:lstStyle/>
          <a:p>
            <a:pPr lvl="0" algn="just">
              <a:lnSpc>
                <a:spcPct val="160000"/>
              </a:lnSpc>
              <a:spcBef>
                <a:spcPts val="0"/>
              </a:spcBef>
            </a:pPr>
            <a:endParaRPr lang="ro-RO" sz="2400" dirty="0"/>
          </a:p>
          <a:p>
            <a:pPr lvl="0" algn="just">
              <a:lnSpc>
                <a:spcPct val="14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en-US" sz="2200" dirty="0" err="1"/>
              <a:t>Analiza</a:t>
            </a:r>
            <a:r>
              <a:rPr lang="en-US" sz="2200" dirty="0"/>
              <a:t> </a:t>
            </a:r>
            <a:r>
              <a:rPr lang="en-US" sz="2200" dirty="0" err="1"/>
              <a:t>fenomenului</a:t>
            </a:r>
            <a:r>
              <a:rPr lang="en-US" sz="2200" dirty="0"/>
              <a:t> </a:t>
            </a:r>
            <a:r>
              <a:rPr lang="en-US" sz="2200" dirty="0" err="1"/>
              <a:t>tulburării</a:t>
            </a:r>
            <a:r>
              <a:rPr lang="en-US" sz="2200" dirty="0"/>
              <a:t> </a:t>
            </a:r>
            <a:r>
              <a:rPr lang="en-US" sz="2200" dirty="0" err="1"/>
              <a:t>dependenței</a:t>
            </a:r>
            <a:r>
              <a:rPr lang="en-US" sz="2200" dirty="0"/>
              <a:t> de internet a </a:t>
            </a:r>
            <a:r>
              <a:rPr lang="en-US" sz="2200" dirty="0" err="1"/>
              <a:t>elevilor</a:t>
            </a:r>
            <a:r>
              <a:rPr lang="en-US" sz="2200" dirty="0"/>
              <a:t> </a:t>
            </a:r>
            <a:r>
              <a:rPr lang="en-US" sz="2200" dirty="0" err="1"/>
              <a:t>în</a:t>
            </a:r>
            <a:r>
              <a:rPr lang="en-US" sz="2200" dirty="0"/>
              <a:t> </a:t>
            </a:r>
            <a:r>
              <a:rPr lang="en-US" sz="2200" dirty="0" err="1"/>
              <a:t>țările</a:t>
            </a:r>
            <a:r>
              <a:rPr lang="en-US" sz="2200" dirty="0"/>
              <a:t> </a:t>
            </a:r>
            <a:r>
              <a:rPr lang="en-US" sz="2200" dirty="0" err="1"/>
              <a:t>partenere</a:t>
            </a:r>
            <a:r>
              <a:rPr lang="en-US" sz="2200" dirty="0"/>
              <a:t> </a:t>
            </a:r>
          </a:p>
          <a:p>
            <a:pPr lvl="0" algn="just">
              <a:lnSpc>
                <a:spcPct val="14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en-US" sz="2200" dirty="0" err="1"/>
              <a:t>Prezentarea</a:t>
            </a:r>
            <a:r>
              <a:rPr lang="en-US" sz="2200" dirty="0"/>
              <a:t> </a:t>
            </a:r>
            <a:r>
              <a:rPr lang="en-US" sz="2200" dirty="0" err="1"/>
              <a:t>propunerilor</a:t>
            </a:r>
            <a:r>
              <a:rPr lang="en-US" sz="2200" dirty="0"/>
              <a:t> </a:t>
            </a:r>
            <a:r>
              <a:rPr lang="en-US" sz="2200" dirty="0" err="1"/>
              <a:t>pentru</a:t>
            </a:r>
            <a:r>
              <a:rPr lang="en-US" sz="2200" dirty="0"/>
              <a:t> </a:t>
            </a:r>
            <a:r>
              <a:rPr lang="en-US" sz="2200" dirty="0" err="1"/>
              <a:t>suportul</a:t>
            </a:r>
            <a:r>
              <a:rPr lang="en-US" sz="2200" dirty="0"/>
              <a:t> </a:t>
            </a:r>
            <a:r>
              <a:rPr lang="en-US" sz="2200" dirty="0" err="1"/>
              <a:t>cursului</a:t>
            </a:r>
            <a:r>
              <a:rPr lang="en-US" sz="2200" dirty="0"/>
              <a:t> de </a:t>
            </a:r>
            <a:r>
              <a:rPr lang="en-US" sz="2200" dirty="0" err="1"/>
              <a:t>formare</a:t>
            </a:r>
            <a:r>
              <a:rPr lang="en-US" sz="2200" dirty="0"/>
              <a:t> </a:t>
            </a:r>
            <a:r>
              <a:rPr lang="en-US" sz="2200" dirty="0" err="1"/>
              <a:t>adresat</a:t>
            </a:r>
            <a:r>
              <a:rPr lang="en-US" sz="2200" dirty="0"/>
              <a:t> </a:t>
            </a:r>
            <a:r>
              <a:rPr lang="en-US" sz="2200" dirty="0" err="1"/>
              <a:t>profesorilor</a:t>
            </a:r>
            <a:r>
              <a:rPr lang="en-US" sz="2200" dirty="0"/>
              <a:t> din </a:t>
            </a:r>
            <a:r>
              <a:rPr lang="en-US" sz="2200" dirty="0" err="1"/>
              <a:t>învățământul</a:t>
            </a:r>
            <a:r>
              <a:rPr lang="en-US" sz="2200" dirty="0"/>
              <a:t> </a:t>
            </a:r>
            <a:r>
              <a:rPr lang="en-US" sz="2200" dirty="0" err="1"/>
              <a:t>secundar</a:t>
            </a:r>
            <a:r>
              <a:rPr lang="en-US" sz="2200" dirty="0"/>
              <a:t> </a:t>
            </a:r>
            <a:r>
              <a:rPr lang="en-US" sz="2200" dirty="0" err="1"/>
              <a:t>referitor</a:t>
            </a:r>
            <a:r>
              <a:rPr lang="en-US" sz="2200" dirty="0"/>
              <a:t> la </a:t>
            </a:r>
            <a:r>
              <a:rPr lang="ro-RO" sz="2200" dirty="0"/>
              <a:t>”</a:t>
            </a:r>
            <a:r>
              <a:rPr lang="en-US" sz="2200" dirty="0"/>
              <a:t>internet addiction disorder of students</a:t>
            </a:r>
            <a:r>
              <a:rPr lang="ro-RO" sz="2200" dirty="0"/>
              <a:t>”</a:t>
            </a:r>
            <a:endParaRPr lang="en-US" sz="2200" dirty="0"/>
          </a:p>
          <a:p>
            <a:pPr lvl="0" algn="just">
              <a:lnSpc>
                <a:spcPct val="14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en-GB" sz="2200" dirty="0"/>
              <a:t>S</a:t>
            </a:r>
            <a:r>
              <a:rPr lang="ro-RO" sz="2200" dirty="0" err="1"/>
              <a:t>tudiul</a:t>
            </a:r>
            <a:r>
              <a:rPr lang="ro-RO" sz="2200" dirty="0"/>
              <a:t> comparativ privind nivelul dependenţei de internet în </a:t>
            </a:r>
            <a:r>
              <a:rPr lang="ro-RO" sz="2200" dirty="0" err="1"/>
              <a:t>ţările</a:t>
            </a:r>
            <a:r>
              <a:rPr lang="ro-RO" sz="2200" dirty="0"/>
              <a:t> partenere, realizat de Clinica de Psihiatrie de la Universitatea din Milano</a:t>
            </a:r>
            <a:endParaRPr lang="en-US" sz="2200" dirty="0"/>
          </a:p>
          <a:p>
            <a:pPr lvl="0" algn="just">
              <a:lnSpc>
                <a:spcPct val="14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ro-RO" sz="2200" dirty="0"/>
              <a:t>Analiza </a:t>
            </a:r>
            <a:r>
              <a:rPr lang="ro-RO" sz="2200" dirty="0" err="1"/>
              <a:t>modulel</a:t>
            </a:r>
            <a:r>
              <a:rPr lang="en-GB" sz="2200" dirty="0"/>
              <a:t>or</a:t>
            </a:r>
            <a:r>
              <a:rPr lang="ro-RO" sz="2200" dirty="0"/>
              <a:t> de formare adresate profesorilor</a:t>
            </a:r>
            <a:endParaRPr lang="en-US" sz="2200" dirty="0"/>
          </a:p>
        </p:txBody>
      </p:sp>
      <p:sp>
        <p:nvSpPr>
          <p:cNvPr id="6" name="Titlu 1">
            <a:extLst>
              <a:ext uri="{FF2B5EF4-FFF2-40B4-BE49-F238E27FC236}">
                <a16:creationId xmlns:a16="http://schemas.microsoft.com/office/drawing/2014/main" id="{57699936-807F-47C3-835F-7A39C44AD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4015" y="1391478"/>
            <a:ext cx="5100010" cy="888642"/>
          </a:xfrm>
        </p:spPr>
        <p:txBody>
          <a:bodyPr>
            <a:normAutofit/>
          </a:bodyPr>
          <a:lstStyle/>
          <a:p>
            <a:pPr algn="r"/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</a:rPr>
              <a:t>Activități</a:t>
            </a:r>
            <a:r>
              <a:rPr lang="ro-RO" sz="3600" b="1" dirty="0">
                <a:solidFill>
                  <a:schemeClr val="accent1">
                    <a:lumMod val="50000"/>
                  </a:schemeClr>
                </a:solidFill>
              </a:rPr>
              <a:t> - An </a:t>
            </a:r>
            <a:r>
              <a:rPr lang="en-GB" sz="3600" b="1" dirty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ro-RO" sz="3600" b="1" dirty="0">
                <a:solidFill>
                  <a:schemeClr val="accent1">
                    <a:lumMod val="50000"/>
                  </a:schemeClr>
                </a:solidFill>
              </a:rPr>
              <a:t>I de proiect      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59CAD6A-3D36-443A-B01C-CC5C15846FB2}"/>
              </a:ext>
            </a:extLst>
          </p:cNvPr>
          <p:cNvGrpSpPr/>
          <p:nvPr/>
        </p:nvGrpSpPr>
        <p:grpSpPr>
          <a:xfrm>
            <a:off x="2040207" y="286555"/>
            <a:ext cx="8111586" cy="802481"/>
            <a:chOff x="2208446" y="476672"/>
            <a:chExt cx="8111586" cy="802481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C3C8D72-619F-4EF5-92AE-295AC4BDFF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8446" y="476672"/>
              <a:ext cx="802481" cy="802481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DCA4960-569E-4D5F-A8FC-B64A0415F7B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0054" y="576837"/>
              <a:ext cx="564404" cy="559424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CC688FBB-37A2-45F1-9E66-8543EA40879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4630" y="620688"/>
              <a:ext cx="1116955" cy="44434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DBD6987C-5A1A-4AEE-A9EB-2D233931984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775" y="617081"/>
              <a:ext cx="1440160" cy="469120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4F96352C-43F6-41D7-9A69-7E657FED903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4951" y="647193"/>
              <a:ext cx="2192250" cy="421110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C278B04-5FB8-46C3-960F-211326A6028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206" y="647420"/>
              <a:ext cx="1270826" cy="463907"/>
            </a:xfrm>
            <a:prstGeom prst="rect">
              <a:avLst/>
            </a:prstGeom>
          </p:spPr>
        </p:pic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D78CA59D-E2BF-476C-B442-156E7ED2EAF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244" y="6431786"/>
            <a:ext cx="2114786" cy="40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276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504930" y="2029603"/>
            <a:ext cx="10143564" cy="4652114"/>
          </a:xfrm>
        </p:spPr>
        <p:txBody>
          <a:bodyPr>
            <a:noAutofit/>
          </a:bodyPr>
          <a:lstStyle/>
          <a:p>
            <a:pPr algn="just">
              <a:lnSpc>
                <a:spcPct val="14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ro-RO" sz="2200" dirty="0"/>
              <a:t>Finalizarea materialelor destinate campaniei de conştientizare (spoturi video, pliant, afişe, semne de carte</a:t>
            </a:r>
            <a:r>
              <a:rPr lang="en-GB" sz="2200" dirty="0"/>
              <a:t>, spot radio)</a:t>
            </a:r>
            <a:endParaRPr lang="en-US" sz="2200" dirty="0"/>
          </a:p>
          <a:p>
            <a:pPr algn="just">
              <a:lnSpc>
                <a:spcPct val="14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en-GB" sz="2200" dirty="0" err="1"/>
              <a:t>Prezentarea</a:t>
            </a:r>
            <a:r>
              <a:rPr lang="en-GB" sz="2200" dirty="0"/>
              <a:t> </a:t>
            </a:r>
            <a:r>
              <a:rPr lang="en-GB" sz="2200" dirty="0" err="1"/>
              <a:t>platformei</a:t>
            </a:r>
            <a:r>
              <a:rPr lang="en-GB" sz="2200" dirty="0"/>
              <a:t> </a:t>
            </a:r>
            <a:r>
              <a:rPr lang="en-GB" sz="2200" dirty="0" err="1"/>
              <a:t>adresat</a:t>
            </a:r>
            <a:r>
              <a:rPr lang="ro-RO" sz="2200" dirty="0"/>
              <a:t>e </a:t>
            </a:r>
            <a:r>
              <a:rPr lang="en-GB" sz="2200" dirty="0" err="1"/>
              <a:t>profesorilor</a:t>
            </a:r>
            <a:r>
              <a:rPr lang="en-GB" sz="2200" dirty="0"/>
              <a:t>, </a:t>
            </a:r>
            <a:r>
              <a:rPr lang="en-GB" sz="2200" dirty="0" err="1"/>
              <a:t>elevilor</a:t>
            </a:r>
            <a:r>
              <a:rPr lang="en-GB" sz="2200" dirty="0"/>
              <a:t> şi </a:t>
            </a:r>
            <a:r>
              <a:rPr lang="en-GB" sz="2200" dirty="0" err="1"/>
              <a:t>părinţilor</a:t>
            </a:r>
            <a:endParaRPr lang="en-US" sz="2200" dirty="0"/>
          </a:p>
          <a:p>
            <a:pPr algn="just">
              <a:lnSpc>
                <a:spcPct val="14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ro-RO" sz="2200" dirty="0"/>
              <a:t>Organizarea sesiunii de </a:t>
            </a:r>
            <a:r>
              <a:rPr lang="en-US" sz="2200" dirty="0" err="1"/>
              <a:t>formare</a:t>
            </a:r>
            <a:r>
              <a:rPr lang="en-US" sz="2200" dirty="0"/>
              <a:t> </a:t>
            </a:r>
            <a:r>
              <a:rPr lang="en-US" sz="2200" dirty="0" err="1"/>
              <a:t>adresat</a:t>
            </a:r>
            <a:r>
              <a:rPr lang="ro-RO" sz="2200" dirty="0"/>
              <a:t>e</a:t>
            </a:r>
            <a:r>
              <a:rPr lang="en-US" sz="2200" dirty="0"/>
              <a:t> </a:t>
            </a:r>
            <a:r>
              <a:rPr lang="en-US" sz="2200" dirty="0" err="1"/>
              <a:t>profesorilor</a:t>
            </a:r>
            <a:r>
              <a:rPr lang="ro-RO" sz="2200" dirty="0"/>
              <a:t> (</a:t>
            </a:r>
            <a:r>
              <a:rPr lang="en-US" sz="2200" dirty="0"/>
              <a:t>Trikala, 17-22 </a:t>
            </a:r>
            <a:r>
              <a:rPr lang="en-US" sz="2200" dirty="0" err="1"/>
              <a:t>iunie</a:t>
            </a:r>
            <a:r>
              <a:rPr lang="en-US" sz="2200" dirty="0"/>
              <a:t> 2019</a:t>
            </a:r>
            <a:r>
              <a:rPr lang="ro-RO" sz="2200" dirty="0"/>
              <a:t>)</a:t>
            </a:r>
            <a:endParaRPr lang="en-US" sz="2200" dirty="0"/>
          </a:p>
          <a:p>
            <a:pPr algn="just">
              <a:lnSpc>
                <a:spcPct val="14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en-GB" sz="2200" dirty="0" err="1"/>
              <a:t>Prezentarea</a:t>
            </a:r>
            <a:r>
              <a:rPr lang="en-GB" sz="2200" dirty="0"/>
              <a:t> </a:t>
            </a:r>
            <a:r>
              <a:rPr lang="en-GB" sz="2200" dirty="0" err="1"/>
              <a:t>ghidului</a:t>
            </a:r>
            <a:r>
              <a:rPr lang="en-GB" sz="2200" dirty="0"/>
              <a:t> </a:t>
            </a:r>
            <a:r>
              <a:rPr lang="en-GB" sz="2200" dirty="0" err="1"/>
              <a:t>pentru</a:t>
            </a:r>
            <a:r>
              <a:rPr lang="en-GB" sz="2200" dirty="0"/>
              <a:t> </a:t>
            </a:r>
            <a:r>
              <a:rPr lang="en-GB" sz="2200" dirty="0" err="1"/>
              <a:t>evaluarea</a:t>
            </a:r>
            <a:r>
              <a:rPr lang="en-GB" sz="2200" dirty="0"/>
              <a:t> şi </a:t>
            </a:r>
            <a:r>
              <a:rPr lang="en-GB" sz="2200" dirty="0" err="1"/>
              <a:t>prevenirea</a:t>
            </a:r>
            <a:r>
              <a:rPr lang="en-GB" sz="2200" dirty="0"/>
              <a:t> </a:t>
            </a:r>
            <a:r>
              <a:rPr lang="en-GB" sz="2200" dirty="0" err="1"/>
              <a:t>dependenţei</a:t>
            </a:r>
            <a:r>
              <a:rPr lang="en-GB" sz="2200" dirty="0"/>
              <a:t> de Internet </a:t>
            </a:r>
            <a:r>
              <a:rPr lang="en-GB" sz="2200" dirty="0" err="1"/>
              <a:t>în</a:t>
            </a:r>
            <a:r>
              <a:rPr lang="en-GB" sz="2200" dirty="0"/>
              <a:t> </a:t>
            </a:r>
            <a:r>
              <a:rPr lang="en-GB" sz="2200" dirty="0" err="1"/>
              <a:t>rândul</a:t>
            </a:r>
            <a:r>
              <a:rPr lang="en-GB" sz="2200" dirty="0"/>
              <a:t> </a:t>
            </a:r>
            <a:r>
              <a:rPr lang="en-GB" sz="2200" dirty="0" err="1"/>
              <a:t>elevilor</a:t>
            </a:r>
            <a:endParaRPr lang="en-US" sz="2200" dirty="0"/>
          </a:p>
          <a:p>
            <a:pPr algn="just">
              <a:lnSpc>
                <a:spcPct val="14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ro-RO" sz="2200" dirty="0"/>
              <a:t>Organiza</a:t>
            </a:r>
            <a:r>
              <a:rPr lang="en-GB" sz="2200" dirty="0"/>
              <a:t>rea </a:t>
            </a:r>
            <a:r>
              <a:rPr lang="en-GB" sz="2200" dirty="0" err="1"/>
              <a:t>evenimentelor</a:t>
            </a:r>
            <a:r>
              <a:rPr lang="en-GB" sz="2200" dirty="0"/>
              <a:t> de </a:t>
            </a:r>
            <a:r>
              <a:rPr lang="en-GB" sz="2200" dirty="0" err="1"/>
              <a:t>multiplicare</a:t>
            </a:r>
            <a:endParaRPr lang="ro-RO" sz="2200" dirty="0"/>
          </a:p>
          <a:p>
            <a:pPr algn="just">
              <a:lnSpc>
                <a:spcPct val="14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en-GB" sz="2200" dirty="0" err="1"/>
              <a:t>Monitorizarea</a:t>
            </a:r>
            <a:r>
              <a:rPr lang="ro-RO" sz="2200" dirty="0"/>
              <a:t>, </a:t>
            </a:r>
            <a:r>
              <a:rPr lang="en-GB" sz="2200" dirty="0" err="1"/>
              <a:t>evaluarea</a:t>
            </a:r>
            <a:r>
              <a:rPr lang="en-GB" sz="2200" dirty="0"/>
              <a:t> </a:t>
            </a:r>
            <a:r>
              <a:rPr lang="ro-RO" sz="2200" dirty="0"/>
              <a:t>și raportarea finală</a:t>
            </a:r>
          </a:p>
          <a:p>
            <a:pPr algn="just">
              <a:lnSpc>
                <a:spcPct val="14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ro-RO" sz="2200" dirty="0"/>
              <a:t>Trei întâlniri de proiect: Iași, Trikala, Izmir</a:t>
            </a:r>
            <a:endParaRPr lang="en-US" sz="2200" dirty="0"/>
          </a:p>
          <a:p>
            <a:pPr lvl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1800" dirty="0"/>
          </a:p>
        </p:txBody>
      </p:sp>
      <p:sp>
        <p:nvSpPr>
          <p:cNvPr id="6" name="Titlu 1">
            <a:extLst>
              <a:ext uri="{FF2B5EF4-FFF2-40B4-BE49-F238E27FC236}">
                <a16:creationId xmlns:a16="http://schemas.microsoft.com/office/drawing/2014/main" id="{4328D104-CF3D-41DD-A834-B9B28149D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4015" y="1391478"/>
            <a:ext cx="5100010" cy="888642"/>
          </a:xfrm>
        </p:spPr>
        <p:txBody>
          <a:bodyPr>
            <a:normAutofit/>
          </a:bodyPr>
          <a:lstStyle/>
          <a:p>
            <a:pPr algn="r"/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</a:rPr>
              <a:t>Activități</a:t>
            </a:r>
            <a:r>
              <a:rPr lang="ro-RO" sz="3600" b="1" dirty="0">
                <a:solidFill>
                  <a:schemeClr val="accent1">
                    <a:lumMod val="50000"/>
                  </a:schemeClr>
                </a:solidFill>
              </a:rPr>
              <a:t> - An </a:t>
            </a:r>
            <a:r>
              <a:rPr lang="en-GB" sz="3600" b="1" dirty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ro-RO" sz="3600" b="1" dirty="0">
                <a:solidFill>
                  <a:schemeClr val="accent1">
                    <a:lumMod val="50000"/>
                  </a:schemeClr>
                </a:solidFill>
              </a:rPr>
              <a:t>I de proiect      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532EE1E-61AB-4821-83A6-299C9095D154}"/>
              </a:ext>
            </a:extLst>
          </p:cNvPr>
          <p:cNvGrpSpPr/>
          <p:nvPr/>
        </p:nvGrpSpPr>
        <p:grpSpPr>
          <a:xfrm>
            <a:off x="2040207" y="286555"/>
            <a:ext cx="8111586" cy="802481"/>
            <a:chOff x="2208446" y="476672"/>
            <a:chExt cx="8111586" cy="802481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02678463-D928-4311-BADE-6957177E0C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8446" y="476672"/>
              <a:ext cx="802481" cy="802481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1C981A3-A5B8-488C-9EB5-86E23F23ADA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0054" y="576837"/>
              <a:ext cx="564404" cy="559424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21A88917-B1D7-453C-A056-B2850F1670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4630" y="620688"/>
              <a:ext cx="1116955" cy="44434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18F1088-5508-4510-B538-29967E3DDB1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775" y="617081"/>
              <a:ext cx="1440160" cy="469120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228A6563-ED7A-42B0-8B7B-88F113CB3DE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4951" y="647193"/>
              <a:ext cx="2192250" cy="421110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526C168E-699F-4AD0-BA07-0E0B343F62B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206" y="647420"/>
              <a:ext cx="1270826" cy="463907"/>
            </a:xfrm>
            <a:prstGeom prst="rect">
              <a:avLst/>
            </a:prstGeom>
          </p:spPr>
        </p:pic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0BC180B0-492A-426F-A543-8688010AF7E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244" y="6431786"/>
            <a:ext cx="2114786" cy="40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07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174435" y="1150317"/>
            <a:ext cx="7179363" cy="948520"/>
          </a:xfrm>
        </p:spPr>
        <p:txBody>
          <a:bodyPr>
            <a:normAutofit/>
          </a:bodyPr>
          <a:lstStyle/>
          <a:p>
            <a:pPr algn="r"/>
            <a:r>
              <a:rPr lang="ro-RO" sz="3600" b="1" dirty="0">
                <a:solidFill>
                  <a:schemeClr val="accent1">
                    <a:lumMod val="50000"/>
                  </a:schemeClr>
                </a:solidFill>
              </a:rPr>
              <a:t>REZULTATE – PRODUSE INTELECTUALE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048017" y="2181292"/>
            <a:ext cx="10210800" cy="4311582"/>
          </a:xfrm>
        </p:spPr>
        <p:txBody>
          <a:bodyPr>
            <a:normAutofit fontScale="92500" lnSpcReduction="10000"/>
          </a:bodyPr>
          <a:lstStyle/>
          <a:p>
            <a:pPr lvl="0" algn="just">
              <a:lnSpc>
                <a:spcPct val="16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ro-RO" sz="2200" dirty="0"/>
              <a:t>IO1: </a:t>
            </a:r>
            <a:r>
              <a:rPr lang="en-US" sz="2200" dirty="0" err="1"/>
              <a:t>Studiu</a:t>
            </a:r>
            <a:r>
              <a:rPr lang="en-US" sz="2200" dirty="0"/>
              <a:t> </a:t>
            </a:r>
            <a:r>
              <a:rPr lang="en-US" sz="2200" dirty="0" err="1"/>
              <a:t>privind</a:t>
            </a:r>
            <a:r>
              <a:rPr lang="en-US" sz="2200" dirty="0"/>
              <a:t> </a:t>
            </a:r>
            <a:r>
              <a:rPr lang="en-US" sz="2200" dirty="0" err="1"/>
              <a:t>dependenţa</a:t>
            </a:r>
            <a:r>
              <a:rPr lang="en-US" sz="2200" dirty="0"/>
              <a:t> de </a:t>
            </a:r>
            <a:r>
              <a:rPr lang="ro-RO" sz="2200" dirty="0"/>
              <a:t>i</a:t>
            </a:r>
            <a:r>
              <a:rPr lang="en-US" sz="2200" dirty="0" err="1"/>
              <a:t>nternet</a:t>
            </a:r>
            <a:r>
              <a:rPr lang="en-US" sz="2200" dirty="0"/>
              <a:t> a </a:t>
            </a:r>
            <a:r>
              <a:rPr lang="en-US" sz="2200" dirty="0" err="1"/>
              <a:t>tinerilor</a:t>
            </a:r>
            <a:r>
              <a:rPr lang="en-US" sz="2200" dirty="0"/>
              <a:t> la </a:t>
            </a:r>
            <a:r>
              <a:rPr lang="en-US" sz="2200" dirty="0" err="1"/>
              <a:t>nivel</a:t>
            </a:r>
            <a:r>
              <a:rPr lang="en-US" sz="2200" dirty="0"/>
              <a:t> </a:t>
            </a:r>
            <a:r>
              <a:rPr lang="en-US" sz="2200" dirty="0" err="1"/>
              <a:t>european</a:t>
            </a:r>
            <a:r>
              <a:rPr lang="en-US" sz="2200" dirty="0"/>
              <a:t> şi </a:t>
            </a:r>
            <a:r>
              <a:rPr lang="en-US" sz="2200" dirty="0" err="1"/>
              <a:t>impactul</a:t>
            </a:r>
            <a:r>
              <a:rPr lang="en-US" sz="2200" dirty="0"/>
              <a:t> </a:t>
            </a:r>
            <a:r>
              <a:rPr lang="en-US" sz="2200" dirty="0" err="1"/>
              <a:t>fenomenului</a:t>
            </a:r>
            <a:r>
              <a:rPr lang="en-US" sz="2200" dirty="0"/>
              <a:t>, </a:t>
            </a:r>
            <a:r>
              <a:rPr lang="en-US" sz="2200" dirty="0" err="1"/>
              <a:t>prin</a:t>
            </a:r>
            <a:r>
              <a:rPr lang="en-US" sz="2200" dirty="0"/>
              <a:t> </a:t>
            </a:r>
            <a:r>
              <a:rPr lang="en-US" sz="2200" dirty="0" err="1"/>
              <a:t>colaborarea</a:t>
            </a:r>
            <a:r>
              <a:rPr lang="en-US" sz="2200" dirty="0"/>
              <a:t> </a:t>
            </a:r>
            <a:r>
              <a:rPr lang="en-US" sz="2200" dirty="0" err="1"/>
              <a:t>instituţiilor</a:t>
            </a:r>
            <a:r>
              <a:rPr lang="en-US" sz="2200" dirty="0"/>
              <a:t> </a:t>
            </a:r>
            <a:r>
              <a:rPr lang="en-US" sz="2200" dirty="0" err="1"/>
              <a:t>relevante</a:t>
            </a:r>
            <a:r>
              <a:rPr lang="en-US" sz="2200" dirty="0"/>
              <a:t>: ONG-</a:t>
            </a:r>
            <a:r>
              <a:rPr lang="en-US" sz="2200" dirty="0" err="1"/>
              <a:t>uri</a:t>
            </a:r>
            <a:r>
              <a:rPr lang="en-US" sz="2200" dirty="0"/>
              <a:t>, </a:t>
            </a:r>
            <a:r>
              <a:rPr lang="en-US" sz="2200" dirty="0" err="1"/>
              <a:t>autorităţi</a:t>
            </a:r>
            <a:r>
              <a:rPr lang="en-US" sz="2200" dirty="0"/>
              <a:t> </a:t>
            </a:r>
            <a:r>
              <a:rPr lang="en-US" sz="2200" dirty="0" err="1"/>
              <a:t>publice</a:t>
            </a:r>
            <a:r>
              <a:rPr lang="en-US" sz="2200" dirty="0"/>
              <a:t>, </a:t>
            </a:r>
            <a:r>
              <a:rPr lang="en-US" sz="2200" dirty="0" err="1"/>
              <a:t>experţi</a:t>
            </a:r>
            <a:r>
              <a:rPr lang="en-US" sz="2200" dirty="0"/>
              <a:t>, </a:t>
            </a:r>
            <a:r>
              <a:rPr lang="en-US" sz="2200" dirty="0" err="1"/>
              <a:t>decidenţi</a:t>
            </a:r>
            <a:endParaRPr lang="en-US" sz="2200" dirty="0"/>
          </a:p>
          <a:p>
            <a:pPr lvl="0" algn="just">
              <a:lnSpc>
                <a:spcPct val="16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ro-RO" sz="2200" dirty="0"/>
              <a:t>IO2: Elaborarea modulelor de formare</a:t>
            </a:r>
          </a:p>
          <a:p>
            <a:pPr lvl="0" algn="just">
              <a:lnSpc>
                <a:spcPct val="16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ro-RO" sz="2200" dirty="0"/>
              <a:t>IO3: Elaborarea materialelor de </a:t>
            </a:r>
            <a:r>
              <a:rPr lang="ro-RO" sz="2200" dirty="0" err="1"/>
              <a:t>constientizare</a:t>
            </a:r>
            <a:endParaRPr lang="ro-RO" sz="2200" dirty="0"/>
          </a:p>
          <a:p>
            <a:pPr lvl="0" algn="just">
              <a:lnSpc>
                <a:spcPct val="16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ro-RO" sz="2200" dirty="0"/>
              <a:t>IO4: Elaborarea platformei de studiu</a:t>
            </a:r>
          </a:p>
          <a:p>
            <a:pPr lvl="0" algn="just">
              <a:lnSpc>
                <a:spcPct val="16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ro-RO" sz="2200" dirty="0"/>
              <a:t>IO5: Elaborarea unei metodologii comparative. Organizarea unei sesiuni </a:t>
            </a:r>
            <a:r>
              <a:rPr lang="ro-RO" sz="2200"/>
              <a:t>World Caffé </a:t>
            </a:r>
            <a:r>
              <a:rPr lang="ro-RO" sz="2200" dirty="0" err="1"/>
              <a:t>Discussion</a:t>
            </a:r>
            <a:r>
              <a:rPr lang="ro-RO" sz="2200" dirty="0"/>
              <a:t> – cu elevi, părinți și profesori</a:t>
            </a:r>
          </a:p>
          <a:p>
            <a:pPr lvl="0" algn="just">
              <a:lnSpc>
                <a:spcPct val="16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ro-RO" sz="2200" dirty="0"/>
              <a:t>IO6: G</a:t>
            </a:r>
            <a:r>
              <a:rPr lang="en-GB" sz="2200" dirty="0" err="1"/>
              <a:t>hidul</a:t>
            </a:r>
            <a:r>
              <a:rPr lang="en-GB" sz="2200" dirty="0"/>
              <a:t> </a:t>
            </a:r>
            <a:r>
              <a:rPr lang="en-GB" sz="2200" dirty="0" err="1"/>
              <a:t>pentru</a:t>
            </a:r>
            <a:r>
              <a:rPr lang="en-GB" sz="2200" dirty="0"/>
              <a:t> </a:t>
            </a:r>
            <a:r>
              <a:rPr lang="en-GB" sz="2200" dirty="0" err="1"/>
              <a:t>evaluarea</a:t>
            </a:r>
            <a:r>
              <a:rPr lang="en-GB" sz="2200" dirty="0"/>
              <a:t> şi </a:t>
            </a:r>
            <a:r>
              <a:rPr lang="en-GB" sz="2200" dirty="0" err="1"/>
              <a:t>prevenirea</a:t>
            </a:r>
            <a:r>
              <a:rPr lang="en-GB" sz="2200" dirty="0"/>
              <a:t> </a:t>
            </a:r>
            <a:r>
              <a:rPr lang="en-GB" sz="2200" dirty="0" err="1"/>
              <a:t>dependenţei</a:t>
            </a:r>
            <a:r>
              <a:rPr lang="en-GB" sz="2200" dirty="0"/>
              <a:t> </a:t>
            </a:r>
            <a:r>
              <a:rPr lang="ro-RO" sz="2200" dirty="0"/>
              <a:t>de internet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5CD032B-E16C-43E8-8F12-F1E1A1C53A20}"/>
              </a:ext>
            </a:extLst>
          </p:cNvPr>
          <p:cNvGrpSpPr/>
          <p:nvPr/>
        </p:nvGrpSpPr>
        <p:grpSpPr>
          <a:xfrm>
            <a:off x="2040207" y="286555"/>
            <a:ext cx="8111586" cy="802481"/>
            <a:chOff x="2208446" y="476672"/>
            <a:chExt cx="8111586" cy="802481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90E19C6-E28F-4923-A70F-9792D862AC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8446" y="476672"/>
              <a:ext cx="802481" cy="802481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0B1C579-1DA3-40A4-9957-17DF51C4899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0054" y="576837"/>
              <a:ext cx="564404" cy="559424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9C68FF6-549F-48CB-9A70-C9A1A899F7E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4630" y="620688"/>
              <a:ext cx="1116955" cy="444347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F1B26C0-DCA4-4400-82B9-B3178AFF190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775" y="617081"/>
              <a:ext cx="1440160" cy="46912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A9628801-08A5-4AF2-A2F7-CC9720F35C9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4951" y="647193"/>
              <a:ext cx="2192250" cy="421110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56E4D7DE-127F-4063-A8C9-A1057FC0EE3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206" y="647420"/>
              <a:ext cx="1270826" cy="463907"/>
            </a:xfrm>
            <a:prstGeom prst="rect">
              <a:avLst/>
            </a:prstGeom>
          </p:spPr>
        </p:pic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8F82C150-71DB-481D-AE08-6FF97CA413F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244" y="6431786"/>
            <a:ext cx="2114786" cy="40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459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588502" y="2048093"/>
            <a:ext cx="9897036" cy="478604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en-US" b="1" i="1" dirty="0">
                <a:solidFill>
                  <a:schemeClr val="accent1">
                    <a:lumMod val="50000"/>
                  </a:schemeClr>
                </a:solidFill>
              </a:rPr>
              <a:t>Nivel local </a:t>
            </a:r>
            <a:r>
              <a:rPr lang="en-US" b="1" i="1" dirty="0" err="1">
                <a:solidFill>
                  <a:schemeClr val="accent1">
                    <a:lumMod val="50000"/>
                  </a:schemeClr>
                </a:solidFill>
              </a:rPr>
              <a:t>și</a:t>
            </a:r>
            <a:r>
              <a:rPr lang="en-US" b="1" i="1" dirty="0">
                <a:solidFill>
                  <a:schemeClr val="accent1">
                    <a:lumMod val="50000"/>
                  </a:schemeClr>
                </a:solidFill>
              </a:rPr>
              <a:t> regional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en-US" sz="2400" dirty="0" err="1"/>
              <a:t>conştientizarea</a:t>
            </a:r>
            <a:r>
              <a:rPr lang="en-US" sz="2400" dirty="0"/>
              <a:t> </a:t>
            </a:r>
            <a:r>
              <a:rPr lang="en-US" sz="2400" dirty="0" err="1"/>
              <a:t>comunităţilor</a:t>
            </a:r>
            <a:r>
              <a:rPr lang="en-US" sz="2400" dirty="0"/>
              <a:t> locale</a:t>
            </a:r>
            <a:r>
              <a:rPr lang="ro-RO" sz="2400" dirty="0"/>
              <a:t> în legătură cu efectele dependenței de internet</a:t>
            </a:r>
            <a:endParaRPr lang="en-US" sz="2400" dirty="0"/>
          </a:p>
          <a:p>
            <a:pPr algn="just">
              <a:lnSpc>
                <a:spcPct val="16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en-US" sz="2400" dirty="0"/>
              <a:t>dialog social </a:t>
            </a:r>
            <a:r>
              <a:rPr lang="en-US" sz="2400" dirty="0" err="1"/>
              <a:t>deschis</a:t>
            </a:r>
            <a:r>
              <a:rPr lang="en-US" sz="2400" dirty="0"/>
              <a:t> </a:t>
            </a:r>
            <a:r>
              <a:rPr lang="en-US" sz="2400" dirty="0" err="1"/>
              <a:t>asupra</a:t>
            </a:r>
            <a:r>
              <a:rPr lang="en-US" sz="2400" dirty="0"/>
              <a:t> </a:t>
            </a:r>
            <a:r>
              <a:rPr lang="ro-RO" sz="2400" dirty="0"/>
              <a:t>efectelor</a:t>
            </a:r>
            <a:r>
              <a:rPr lang="en-US" sz="2400" dirty="0"/>
              <a:t> </a:t>
            </a:r>
            <a:r>
              <a:rPr lang="en-US" sz="2400" dirty="0" err="1"/>
              <a:t>dependenţei</a:t>
            </a:r>
            <a:r>
              <a:rPr lang="en-US" sz="2400" dirty="0"/>
              <a:t> de internet 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en-US" sz="2400" dirty="0" err="1"/>
              <a:t>informare</a:t>
            </a:r>
            <a:r>
              <a:rPr lang="en-US" sz="2400" dirty="0"/>
              <a:t> şi </a:t>
            </a:r>
            <a:r>
              <a:rPr lang="en-US" sz="2400" dirty="0" err="1"/>
              <a:t>conştientizare</a:t>
            </a:r>
            <a:r>
              <a:rPr lang="en-US" sz="2400" dirty="0"/>
              <a:t> </a:t>
            </a:r>
            <a:r>
              <a:rPr lang="en-US" sz="2400" dirty="0" err="1"/>
              <a:t>pentru</a:t>
            </a:r>
            <a:r>
              <a:rPr lang="en-US" sz="2400" dirty="0"/>
              <a:t> </a:t>
            </a:r>
            <a:r>
              <a:rPr lang="en-US" sz="2400" dirty="0" err="1"/>
              <a:t>unităţile</a:t>
            </a:r>
            <a:r>
              <a:rPr lang="en-US" sz="2400" dirty="0"/>
              <a:t> de învăţământ, </a:t>
            </a:r>
            <a:r>
              <a:rPr lang="en-US" sz="2400" dirty="0" err="1"/>
              <a:t>instituţii</a:t>
            </a:r>
            <a:r>
              <a:rPr lang="en-US" sz="2400" dirty="0"/>
              <a:t> de </a:t>
            </a:r>
            <a:r>
              <a:rPr lang="en-US" sz="2400" dirty="0" err="1"/>
              <a:t>formare</a:t>
            </a:r>
            <a:r>
              <a:rPr lang="en-US" sz="2400" dirty="0"/>
              <a:t> şi, </a:t>
            </a:r>
            <a:r>
              <a:rPr lang="en-US" sz="2400" dirty="0" err="1"/>
              <a:t>în</a:t>
            </a:r>
            <a:r>
              <a:rPr lang="en-US" sz="2400" dirty="0"/>
              <a:t> special, </a:t>
            </a:r>
            <a:r>
              <a:rPr lang="en-US" sz="2400" dirty="0" err="1"/>
              <a:t>pentru</a:t>
            </a:r>
            <a:r>
              <a:rPr lang="en-US" sz="2400" dirty="0"/>
              <a:t> </a:t>
            </a:r>
            <a:r>
              <a:rPr lang="en-US" sz="2400" dirty="0" err="1"/>
              <a:t>părinţi</a:t>
            </a:r>
            <a:endParaRPr lang="ro-RO" sz="2400" dirty="0"/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en-US" b="1" i="1" dirty="0">
                <a:solidFill>
                  <a:schemeClr val="accent1">
                    <a:lumMod val="50000"/>
                  </a:schemeClr>
                </a:solidFill>
              </a:rPr>
              <a:t>Nivel </a:t>
            </a:r>
            <a:r>
              <a:rPr lang="en-US" b="1" i="1" dirty="0" err="1">
                <a:solidFill>
                  <a:schemeClr val="accent1">
                    <a:lumMod val="50000"/>
                  </a:schemeClr>
                </a:solidFill>
              </a:rPr>
              <a:t>național</a:t>
            </a:r>
            <a:r>
              <a:rPr lang="en-US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28600" lvl="1" algn="just">
              <a:lnSpc>
                <a:spcPct val="16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en-US" dirty="0" err="1"/>
              <a:t>dezvoltarea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plan de </a:t>
            </a:r>
            <a:r>
              <a:rPr lang="en-US" dirty="0" err="1"/>
              <a:t>acţiune</a:t>
            </a:r>
            <a:r>
              <a:rPr lang="en-US" dirty="0"/>
              <a:t> </a:t>
            </a:r>
            <a:r>
              <a:rPr lang="ro-RO" dirty="0"/>
              <a:t>coerent </a:t>
            </a:r>
            <a:endParaRPr lang="en-US" dirty="0"/>
          </a:p>
          <a:p>
            <a:pPr marL="228600" lvl="1" algn="just">
              <a:lnSpc>
                <a:spcPct val="16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en-US" dirty="0" err="1"/>
              <a:t>realizarea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analize</a:t>
            </a:r>
            <a:r>
              <a:rPr lang="en-US" dirty="0"/>
              <a:t> de </a:t>
            </a:r>
            <a:r>
              <a:rPr lang="en-US" dirty="0" err="1"/>
              <a:t>profunzime</a:t>
            </a:r>
            <a:r>
              <a:rPr lang="en-US" dirty="0"/>
              <a:t> şi </a:t>
            </a:r>
            <a:r>
              <a:rPr lang="en-US" dirty="0" err="1"/>
              <a:t>iniţierea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dialog pe </a:t>
            </a:r>
            <a:r>
              <a:rPr lang="en-US" dirty="0" err="1"/>
              <a:t>tema</a:t>
            </a:r>
            <a:r>
              <a:rPr lang="en-US" dirty="0"/>
              <a:t> </a:t>
            </a:r>
            <a:r>
              <a:rPr lang="en-US" dirty="0" err="1"/>
              <a:t>dependenţei</a:t>
            </a:r>
            <a:r>
              <a:rPr lang="en-US" dirty="0"/>
              <a:t> de internet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evidenţia</a:t>
            </a:r>
            <a:r>
              <a:rPr lang="en-US" dirty="0"/>
              <a:t> </a:t>
            </a:r>
            <a:r>
              <a:rPr lang="en-US" dirty="0" err="1"/>
              <a:t>iniţiativele</a:t>
            </a:r>
            <a:r>
              <a:rPr lang="en-US" dirty="0"/>
              <a:t> din </a:t>
            </a:r>
            <a:r>
              <a:rPr lang="en-US" dirty="0" err="1"/>
              <a:t>domeniu</a:t>
            </a:r>
            <a:endParaRPr lang="en-US" dirty="0"/>
          </a:p>
          <a:p>
            <a:endParaRPr lang="ro-RO" dirty="0"/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83885D2-19A4-4D43-8CDB-257C491FAA60}"/>
              </a:ext>
            </a:extLst>
          </p:cNvPr>
          <p:cNvGrpSpPr/>
          <p:nvPr/>
        </p:nvGrpSpPr>
        <p:grpSpPr>
          <a:xfrm>
            <a:off x="2143301" y="196608"/>
            <a:ext cx="8111586" cy="802481"/>
            <a:chOff x="2208446" y="476672"/>
            <a:chExt cx="8111586" cy="802481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8DE8929-8C0B-4B8B-8E04-897243B572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8446" y="476672"/>
              <a:ext cx="802481" cy="802481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9D05F29-9D15-4824-AFD4-2E42892E60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0054" y="576837"/>
              <a:ext cx="564404" cy="559424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5A21477-228C-4B63-8068-186FCEDE3EA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4630" y="620688"/>
              <a:ext cx="1116955" cy="444347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FBACE35-F604-471E-ABC9-ADF87D9FD58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775" y="617081"/>
              <a:ext cx="1440160" cy="46912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FEEE4234-3407-47C9-976B-C04B211962D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4951" y="647193"/>
              <a:ext cx="2192250" cy="421110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E1B46E6-E2E4-4007-A7C1-B68610D6BC0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206" y="647420"/>
              <a:ext cx="1270826" cy="463907"/>
            </a:xfrm>
            <a:prstGeom prst="rect">
              <a:avLst/>
            </a:prstGeom>
          </p:spPr>
        </p:pic>
      </p:grpSp>
      <p:sp>
        <p:nvSpPr>
          <p:cNvPr id="13" name="Titlu 1">
            <a:extLst>
              <a:ext uri="{FF2B5EF4-FFF2-40B4-BE49-F238E27FC236}">
                <a16:creationId xmlns:a16="http://schemas.microsoft.com/office/drawing/2014/main" id="{0A296003-6DE9-4E89-BBD7-8A43514EC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2417" y="1150317"/>
            <a:ext cx="1951381" cy="948520"/>
          </a:xfrm>
        </p:spPr>
        <p:txBody>
          <a:bodyPr>
            <a:normAutofit/>
          </a:bodyPr>
          <a:lstStyle/>
          <a:p>
            <a:pPr algn="r"/>
            <a:r>
              <a:rPr lang="en-GB" sz="3600" b="1" dirty="0">
                <a:solidFill>
                  <a:schemeClr val="accent1">
                    <a:lumMod val="50000"/>
                  </a:schemeClr>
                </a:solidFill>
              </a:rPr>
              <a:t>IMPACT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29372A0-1EC8-469D-95D2-25EAA6128DD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244" y="6431786"/>
            <a:ext cx="2114786" cy="40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966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222511" y="2182675"/>
            <a:ext cx="10131287" cy="32775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o-RO" b="1" i="1" dirty="0"/>
              <a:t>    </a:t>
            </a:r>
            <a:r>
              <a:rPr lang="en-US" b="1" i="1" dirty="0" err="1">
                <a:solidFill>
                  <a:schemeClr val="accent1">
                    <a:lumMod val="50000"/>
                  </a:schemeClr>
                </a:solidFill>
              </a:rPr>
              <a:t>Nivel</a:t>
            </a:r>
            <a:r>
              <a:rPr lang="en-US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1">
                    <a:lumMod val="50000"/>
                  </a:schemeClr>
                </a:solidFill>
              </a:rPr>
              <a:t>european</a:t>
            </a:r>
            <a:endParaRPr lang="en-US" b="1" i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b="1" dirty="0"/>
          </a:p>
          <a:p>
            <a:pPr marL="228600" lvl="1" algn="just">
              <a:lnSpc>
                <a:spcPct val="14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en-US" sz="2200" dirty="0" err="1"/>
              <a:t>schimburi</a:t>
            </a:r>
            <a:r>
              <a:rPr lang="en-US" sz="2200" dirty="0"/>
              <a:t> de </a:t>
            </a:r>
            <a:r>
              <a:rPr lang="en-US" sz="2200" dirty="0" err="1"/>
              <a:t>informaţii</a:t>
            </a:r>
            <a:r>
              <a:rPr lang="en-US" sz="2200" dirty="0"/>
              <a:t> </a:t>
            </a:r>
            <a:r>
              <a:rPr lang="en-US" sz="2200" dirty="0" err="1"/>
              <a:t>între</a:t>
            </a:r>
            <a:r>
              <a:rPr lang="en-US" sz="2200" dirty="0"/>
              <a:t> </a:t>
            </a:r>
            <a:r>
              <a:rPr lang="en-US" sz="2200" dirty="0" err="1"/>
              <a:t>partenerii</a:t>
            </a:r>
            <a:r>
              <a:rPr lang="en-US" sz="2200" dirty="0"/>
              <a:t> </a:t>
            </a:r>
            <a:r>
              <a:rPr lang="en-US" sz="2200" dirty="0" err="1"/>
              <a:t>proiectului</a:t>
            </a:r>
            <a:r>
              <a:rPr lang="en-US" sz="2200" dirty="0"/>
              <a:t> şi </a:t>
            </a:r>
            <a:r>
              <a:rPr lang="en-US" sz="2200" dirty="0" err="1"/>
              <a:t>instituţiile</a:t>
            </a:r>
            <a:r>
              <a:rPr lang="en-US" sz="2200" dirty="0"/>
              <a:t> </a:t>
            </a:r>
            <a:r>
              <a:rPr lang="en-US" sz="2200" dirty="0" err="1"/>
              <a:t>asociate</a:t>
            </a:r>
            <a:r>
              <a:rPr lang="en-US" sz="2200" dirty="0"/>
              <a:t> </a:t>
            </a:r>
            <a:r>
              <a:rPr lang="en-US" sz="2200" dirty="0" err="1"/>
              <a:t>pentru</a:t>
            </a:r>
            <a:r>
              <a:rPr lang="en-US" sz="2200" dirty="0"/>
              <a:t> a </a:t>
            </a:r>
            <a:r>
              <a:rPr lang="en-US" sz="2200" dirty="0" err="1"/>
              <a:t>evidenţia</a:t>
            </a:r>
            <a:r>
              <a:rPr lang="en-US" sz="2200" dirty="0"/>
              <a:t> </a:t>
            </a:r>
            <a:r>
              <a:rPr lang="en-US" sz="2200" dirty="0" err="1"/>
              <a:t>beneficiile</a:t>
            </a:r>
            <a:r>
              <a:rPr lang="en-US" sz="2200" dirty="0"/>
              <a:t> </a:t>
            </a:r>
            <a:r>
              <a:rPr lang="en-US" sz="2200" dirty="0" err="1"/>
              <a:t>internetului</a:t>
            </a:r>
            <a:endParaRPr lang="en-US" sz="2200" dirty="0"/>
          </a:p>
          <a:p>
            <a:pPr marL="228600" lvl="1" algn="just">
              <a:lnSpc>
                <a:spcPct val="14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en-US" sz="2200" dirty="0" err="1"/>
              <a:t>integrarea</a:t>
            </a:r>
            <a:r>
              <a:rPr lang="en-US" sz="2200" dirty="0"/>
              <a:t>, </a:t>
            </a:r>
            <a:r>
              <a:rPr lang="en-US" sz="2200" dirty="0" err="1"/>
              <a:t>în</a:t>
            </a:r>
            <a:r>
              <a:rPr lang="en-US" sz="2200" dirty="0"/>
              <a:t> </a:t>
            </a:r>
            <a:r>
              <a:rPr lang="en-US" sz="2200" dirty="0" err="1"/>
              <a:t>cadrul</a:t>
            </a:r>
            <a:r>
              <a:rPr lang="en-US" sz="2200" dirty="0"/>
              <a:t> </a:t>
            </a:r>
            <a:r>
              <a:rPr lang="en-US" sz="2200" dirty="0" err="1"/>
              <a:t>proiectului</a:t>
            </a:r>
            <a:r>
              <a:rPr lang="en-US" sz="2200" dirty="0"/>
              <a:t>, a </a:t>
            </a:r>
            <a:r>
              <a:rPr lang="en-US" sz="2200" dirty="0" err="1"/>
              <a:t>studiilor</a:t>
            </a:r>
            <a:r>
              <a:rPr lang="en-US" sz="2200" dirty="0"/>
              <a:t> </a:t>
            </a:r>
            <a:r>
              <a:rPr lang="en-US" sz="2200" dirty="0" err="1"/>
              <a:t>privind</a:t>
            </a:r>
            <a:r>
              <a:rPr lang="en-US" sz="2200" dirty="0"/>
              <a:t> </a:t>
            </a:r>
            <a:r>
              <a:rPr lang="en-US" sz="2200" dirty="0" err="1"/>
              <a:t>impactul</a:t>
            </a:r>
            <a:r>
              <a:rPr lang="en-US" sz="2200" dirty="0"/>
              <a:t> </a:t>
            </a:r>
            <a:r>
              <a:rPr lang="en-US" sz="2200" dirty="0" err="1"/>
              <a:t>noilor</a:t>
            </a:r>
            <a:r>
              <a:rPr lang="en-US" sz="2200" dirty="0"/>
              <a:t> </a:t>
            </a:r>
            <a:r>
              <a:rPr lang="en-US" sz="2200" dirty="0" err="1"/>
              <a:t>tehnologii</a:t>
            </a:r>
            <a:endParaRPr lang="en-US" sz="2200" dirty="0"/>
          </a:p>
          <a:p>
            <a:pPr marL="228600" lvl="1" algn="just">
              <a:lnSpc>
                <a:spcPct val="14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en-US" sz="2200" dirty="0" err="1"/>
              <a:t>informarea</a:t>
            </a:r>
            <a:r>
              <a:rPr lang="en-US" sz="2200" dirty="0"/>
              <a:t> </a:t>
            </a:r>
            <a:r>
              <a:rPr lang="en-US" sz="2200" dirty="0" err="1"/>
              <a:t>factorilor</a:t>
            </a:r>
            <a:r>
              <a:rPr lang="en-US" sz="2200" dirty="0"/>
              <a:t> de </a:t>
            </a:r>
            <a:r>
              <a:rPr lang="en-US" sz="2200" dirty="0" err="1"/>
              <a:t>decizie</a:t>
            </a:r>
            <a:r>
              <a:rPr lang="en-US" sz="2200" dirty="0"/>
              <a:t> </a:t>
            </a:r>
            <a:r>
              <a:rPr lang="en-US" sz="2200" dirty="0" err="1"/>
              <a:t>prin</a:t>
            </a:r>
            <a:r>
              <a:rPr lang="en-US" sz="2200" dirty="0"/>
              <a:t> activităţi de </a:t>
            </a:r>
            <a:r>
              <a:rPr lang="en-US" sz="2200" dirty="0" err="1"/>
              <a:t>diseminare</a:t>
            </a:r>
            <a:r>
              <a:rPr lang="en-US" sz="2200" dirty="0"/>
              <a:t> cu </a:t>
            </a:r>
            <a:r>
              <a:rPr lang="en-US" sz="2200" dirty="0" err="1"/>
              <a:t>scopul</a:t>
            </a:r>
            <a:r>
              <a:rPr lang="en-US" sz="2200" dirty="0"/>
              <a:t> de a </a:t>
            </a:r>
            <a:r>
              <a:rPr lang="en-US" sz="2200" dirty="0" err="1"/>
              <a:t>iniţia</a:t>
            </a:r>
            <a:r>
              <a:rPr lang="en-US" sz="2200" dirty="0"/>
              <a:t> un dialog </a:t>
            </a:r>
            <a:r>
              <a:rPr lang="en-US" sz="2200" dirty="0" err="1"/>
              <a:t>asupra</a:t>
            </a:r>
            <a:r>
              <a:rPr lang="en-US" sz="2200" dirty="0"/>
              <a:t> </a:t>
            </a:r>
            <a:r>
              <a:rPr lang="en-US" sz="2200" dirty="0" err="1"/>
              <a:t>fenomenului</a:t>
            </a:r>
            <a:r>
              <a:rPr lang="en-US" sz="2200" dirty="0"/>
              <a:t> la </a:t>
            </a:r>
            <a:r>
              <a:rPr lang="en-US" sz="2200" dirty="0" err="1"/>
              <a:t>nivel</a:t>
            </a:r>
            <a:r>
              <a:rPr lang="en-US" sz="2200" dirty="0"/>
              <a:t> </a:t>
            </a:r>
            <a:r>
              <a:rPr lang="en-US" sz="2200" dirty="0" err="1"/>
              <a:t>european</a:t>
            </a:r>
            <a:endParaRPr lang="en-US" sz="2200" dirty="0"/>
          </a:p>
          <a:p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F859444-0E76-4FDA-8F2F-6A14E3562B39}"/>
              </a:ext>
            </a:extLst>
          </p:cNvPr>
          <p:cNvGrpSpPr/>
          <p:nvPr/>
        </p:nvGrpSpPr>
        <p:grpSpPr>
          <a:xfrm>
            <a:off x="2143301" y="196608"/>
            <a:ext cx="8111586" cy="802481"/>
            <a:chOff x="2208446" y="476672"/>
            <a:chExt cx="8111586" cy="80248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0FF60E4B-E97F-48E4-B5AA-40BFFDEBAB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8446" y="476672"/>
              <a:ext cx="802481" cy="802481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AFAF1B9-9E17-4C5B-B55C-6F32EAFF1F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0054" y="576837"/>
              <a:ext cx="564404" cy="55942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F2CFBB55-A72F-4253-B3AD-225C5E0123E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4630" y="620688"/>
              <a:ext cx="1116955" cy="44434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3D25B0D-7301-46B8-A617-E3DCA7F3B4B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775" y="617081"/>
              <a:ext cx="1440160" cy="469120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8D4ADDC-5AC2-449B-8D03-7D2866093A4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4951" y="647193"/>
              <a:ext cx="2192250" cy="421110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F5190FDB-D958-422F-BD1A-7C1C3F7E3CA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206" y="647420"/>
              <a:ext cx="1270826" cy="463907"/>
            </a:xfrm>
            <a:prstGeom prst="rect">
              <a:avLst/>
            </a:prstGeom>
          </p:spPr>
        </p:pic>
      </p:grpSp>
      <p:sp>
        <p:nvSpPr>
          <p:cNvPr id="13" name="Titlu 1">
            <a:extLst>
              <a:ext uri="{FF2B5EF4-FFF2-40B4-BE49-F238E27FC236}">
                <a16:creationId xmlns:a16="http://schemas.microsoft.com/office/drawing/2014/main" id="{09CA756F-D41E-4B6C-BDD6-6D658DA67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2417" y="1150317"/>
            <a:ext cx="1951381" cy="948520"/>
          </a:xfrm>
        </p:spPr>
        <p:txBody>
          <a:bodyPr>
            <a:normAutofit/>
          </a:bodyPr>
          <a:lstStyle/>
          <a:p>
            <a:pPr algn="r"/>
            <a:r>
              <a:rPr lang="en-GB" sz="3600" b="1" dirty="0">
                <a:solidFill>
                  <a:schemeClr val="accent1">
                    <a:lumMod val="50000"/>
                  </a:schemeClr>
                </a:solidFill>
              </a:rPr>
              <a:t>IMPACT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6D383F7-E057-4DDB-BDC6-291FED57EA3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244" y="6431786"/>
            <a:ext cx="2114786" cy="40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038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04D8BB3-AF57-4566-BA85-5E5390522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167" y="1109873"/>
            <a:ext cx="2491409" cy="735637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accent1">
                    <a:lumMod val="50000"/>
                  </a:schemeClr>
                </a:solidFill>
              </a:rPr>
              <a:t>CUM?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24069C7-ADE6-47F8-A0ED-79D1529D4D2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663147" y="1771884"/>
            <a:ext cx="4581938" cy="4230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o-RO" sz="2200" dirty="0"/>
              <a:t>o campanie de </a:t>
            </a:r>
            <a:r>
              <a:rPr lang="ro-RO" sz="2200" dirty="0" err="1"/>
              <a:t>conştientizare</a:t>
            </a:r>
            <a:r>
              <a:rPr lang="ro-RO" sz="2200" dirty="0"/>
              <a:t> a elevilor şi </a:t>
            </a:r>
            <a:r>
              <a:rPr lang="ro-RO" sz="2200" dirty="0" err="1"/>
              <a:t>părinţilor</a:t>
            </a:r>
            <a:r>
              <a:rPr lang="ro-RO" sz="2200" dirty="0"/>
              <a:t>, </a:t>
            </a:r>
            <a:r>
              <a:rPr lang="en-GB" sz="2200" dirty="0"/>
              <a:t>pe </a:t>
            </a:r>
            <a:r>
              <a:rPr lang="en-GB" sz="2200" dirty="0" err="1"/>
              <a:t>baza</a:t>
            </a:r>
            <a:r>
              <a:rPr lang="en-GB" sz="2200" dirty="0"/>
              <a:t> </a:t>
            </a:r>
            <a:r>
              <a:rPr lang="en-GB" sz="2200" dirty="0" err="1"/>
              <a:t>instrumentelor</a:t>
            </a:r>
            <a:r>
              <a:rPr lang="en-GB" sz="2200" dirty="0"/>
              <a:t> elaborate </a:t>
            </a:r>
            <a:r>
              <a:rPr lang="en-GB" sz="2200" dirty="0" err="1"/>
              <a:t>în</a:t>
            </a:r>
            <a:r>
              <a:rPr lang="en-GB" sz="2200" dirty="0"/>
              <a:t> </a:t>
            </a:r>
            <a:r>
              <a:rPr lang="en-GB" sz="2200" dirty="0" err="1"/>
              <a:t>cadrul</a:t>
            </a:r>
            <a:r>
              <a:rPr lang="en-GB" sz="2200" dirty="0"/>
              <a:t> </a:t>
            </a:r>
            <a:r>
              <a:rPr lang="en-GB" sz="2200" dirty="0" err="1"/>
              <a:t>proiectului</a:t>
            </a:r>
            <a:endParaRPr lang="en-GB" sz="22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ro-RO" sz="2200" dirty="0"/>
              <a:t>abilitarea profesională a cadrelor didactice pentru a </a:t>
            </a:r>
            <a:r>
              <a:rPr lang="ro-RO" sz="2200" dirty="0" err="1"/>
              <a:t>susţine</a:t>
            </a:r>
            <a:r>
              <a:rPr lang="ro-RO" sz="2200" dirty="0"/>
              <a:t> activităţi educative </a:t>
            </a:r>
            <a:r>
              <a:rPr lang="en-GB" sz="2200" dirty="0" err="1"/>
              <a:t>pentru</a:t>
            </a:r>
            <a:r>
              <a:rPr lang="en-GB" sz="2200" dirty="0"/>
              <a:t> </a:t>
            </a:r>
            <a:r>
              <a:rPr lang="en-GB" sz="2200" dirty="0" err="1"/>
              <a:t>prevenirea</a:t>
            </a:r>
            <a:r>
              <a:rPr lang="en-GB" sz="2200" dirty="0"/>
              <a:t> </a:t>
            </a:r>
            <a:r>
              <a:rPr lang="en-GB" sz="2200" dirty="0" err="1"/>
              <a:t>dependenţei</a:t>
            </a:r>
            <a:r>
              <a:rPr lang="en-GB" sz="2200" dirty="0"/>
              <a:t> de internet</a:t>
            </a:r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204A59C4-27A0-40B3-84D6-2E2E5F738E64}"/>
              </a:ext>
            </a:extLst>
          </p:cNvPr>
          <p:cNvSpPr txBox="1">
            <a:spLocks/>
          </p:cNvSpPr>
          <p:nvPr/>
        </p:nvSpPr>
        <p:spPr>
          <a:xfrm>
            <a:off x="6973957" y="1791762"/>
            <a:ext cx="4581938" cy="105554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GB" sz="2200" dirty="0" err="1"/>
              <a:t>ghiduri</a:t>
            </a:r>
            <a:r>
              <a:rPr lang="en-GB" sz="2200" dirty="0"/>
              <a:t> de </a:t>
            </a:r>
            <a:r>
              <a:rPr lang="en-GB" sz="2200" dirty="0" err="1"/>
              <a:t>informare</a:t>
            </a:r>
            <a:r>
              <a:rPr lang="en-GB" sz="2200" dirty="0"/>
              <a:t>, </a:t>
            </a:r>
            <a:r>
              <a:rPr lang="en-GB" sz="2200" dirty="0" err="1"/>
              <a:t>pliante</a:t>
            </a:r>
            <a:r>
              <a:rPr lang="en-GB" sz="2200" dirty="0"/>
              <a:t>, </a:t>
            </a:r>
            <a:r>
              <a:rPr lang="en-GB" sz="2200" dirty="0" err="1"/>
              <a:t>spoturi</a:t>
            </a:r>
            <a:r>
              <a:rPr lang="en-GB" sz="2200" dirty="0"/>
              <a:t> video, </a:t>
            </a:r>
            <a:r>
              <a:rPr lang="en-GB" sz="2200" dirty="0" err="1"/>
              <a:t>afişe</a:t>
            </a:r>
            <a:r>
              <a:rPr lang="en-GB" sz="2200" dirty="0"/>
              <a:t> şi </a:t>
            </a:r>
            <a:r>
              <a:rPr lang="en-GB" sz="2200" dirty="0" err="1"/>
              <a:t>semne</a:t>
            </a:r>
            <a:r>
              <a:rPr lang="en-GB" sz="2200" dirty="0"/>
              <a:t> de carte</a:t>
            </a:r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711E29AD-A0C7-4E00-8202-51F80B94F1BF}"/>
              </a:ext>
            </a:extLst>
          </p:cNvPr>
          <p:cNvSpPr txBox="1">
            <a:spLocks/>
          </p:cNvSpPr>
          <p:nvPr/>
        </p:nvSpPr>
        <p:spPr>
          <a:xfrm>
            <a:off x="6973956" y="986825"/>
            <a:ext cx="4972876" cy="954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accent1">
                    <a:lumMod val="50000"/>
                  </a:schemeClr>
                </a:solidFill>
              </a:rPr>
              <a:t>PRODUSE REALIZATE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A6A52AEB-D750-43D6-B3AD-1715A912A405}"/>
              </a:ext>
            </a:extLst>
          </p:cNvPr>
          <p:cNvSpPr/>
          <p:nvPr/>
        </p:nvSpPr>
        <p:spPr>
          <a:xfrm>
            <a:off x="6303063" y="2000688"/>
            <a:ext cx="612915" cy="34787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A6E8A6E7-A6F4-4561-A9D4-99452BFCEF83}"/>
              </a:ext>
            </a:extLst>
          </p:cNvPr>
          <p:cNvSpPr/>
          <p:nvPr/>
        </p:nvSpPr>
        <p:spPr>
          <a:xfrm>
            <a:off x="6303063" y="4118110"/>
            <a:ext cx="612915" cy="34787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56F048-1D6A-48D7-A8EF-4B2599CDFEE9}"/>
              </a:ext>
            </a:extLst>
          </p:cNvPr>
          <p:cNvSpPr txBox="1"/>
          <p:nvPr/>
        </p:nvSpPr>
        <p:spPr>
          <a:xfrm>
            <a:off x="6973957" y="3880691"/>
            <a:ext cx="4581938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200" dirty="0"/>
              <a:t>module de </a:t>
            </a:r>
            <a:r>
              <a:rPr lang="en-GB" sz="2200" dirty="0" err="1"/>
              <a:t>formare</a:t>
            </a:r>
            <a:r>
              <a:rPr lang="en-GB" sz="2200" dirty="0"/>
              <a:t> şi activităţi cu </a:t>
            </a:r>
            <a:r>
              <a:rPr lang="en-GB" sz="2200" dirty="0" err="1"/>
              <a:t>caracter</a:t>
            </a:r>
            <a:r>
              <a:rPr lang="en-GB" sz="2200" dirty="0"/>
              <a:t> educaţional susţinute de un </a:t>
            </a:r>
            <a:r>
              <a:rPr lang="en-GB" sz="2200" dirty="0" err="1"/>
              <a:t>ghid</a:t>
            </a:r>
            <a:r>
              <a:rPr lang="en-GB" sz="2200" dirty="0"/>
              <a:t> </a:t>
            </a:r>
            <a:r>
              <a:rPr lang="en-GB" sz="2200" dirty="0" err="1"/>
              <a:t>metodic</a:t>
            </a:r>
            <a:r>
              <a:rPr lang="en-GB" sz="2200" dirty="0"/>
              <a:t>  </a:t>
            </a:r>
          </a:p>
          <a:p>
            <a:pPr>
              <a:lnSpc>
                <a:spcPct val="150000"/>
              </a:lnSpc>
            </a:pPr>
            <a:endParaRPr lang="en-GB" sz="22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AAB454-269E-48C5-B10C-8A1A73E33505}"/>
              </a:ext>
            </a:extLst>
          </p:cNvPr>
          <p:cNvGrpSpPr/>
          <p:nvPr/>
        </p:nvGrpSpPr>
        <p:grpSpPr>
          <a:xfrm>
            <a:off x="2143301" y="196608"/>
            <a:ext cx="8111586" cy="802481"/>
            <a:chOff x="2208446" y="476672"/>
            <a:chExt cx="8111586" cy="802481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0AA3481-10A6-44D0-B2CD-32A599940F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8446" y="476672"/>
              <a:ext cx="802481" cy="802481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BDFFAA5-6562-4D14-A471-189FC2D2B3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0054" y="576837"/>
              <a:ext cx="564404" cy="559424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9DE23F09-86E1-48F3-8F22-0FC69FD4BE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4630" y="620688"/>
              <a:ext cx="1116955" cy="444347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95BD4E98-9672-43B6-B27A-C9B2C5375BE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775" y="617081"/>
              <a:ext cx="1440160" cy="469120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9073451C-8909-4818-94C3-3137FE71D50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4951" y="647193"/>
              <a:ext cx="2192250" cy="421110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F2479C75-2C0D-4B46-946E-4422ED340A1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206" y="647420"/>
              <a:ext cx="1270826" cy="463907"/>
            </a:xfrm>
            <a:prstGeom prst="rect">
              <a:avLst/>
            </a:prstGeom>
          </p:spPr>
        </p:pic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93B352FF-0A13-4F02-BD67-E25EA704AD7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244" y="6431786"/>
            <a:ext cx="2114786" cy="40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285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5030A-8A4D-4C55-8BB5-805681C7F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7814" y="1105366"/>
            <a:ext cx="10038522" cy="1325563"/>
          </a:xfrm>
        </p:spPr>
        <p:txBody>
          <a:bodyPr>
            <a:normAutofit/>
          </a:bodyPr>
          <a:lstStyle/>
          <a:p>
            <a:r>
              <a:rPr lang="en-GB" sz="3600" i="1" dirty="0">
                <a:solidFill>
                  <a:schemeClr val="accent1">
                    <a:lumMod val="50000"/>
                  </a:schemeClr>
                </a:solidFill>
              </a:rPr>
              <a:t>PLATFORMA PROIECTULUI: </a:t>
            </a:r>
            <a:r>
              <a:rPr lang="ro-RO" sz="3600" i="1" dirty="0">
                <a:solidFill>
                  <a:schemeClr val="accent1">
                    <a:lumMod val="50000"/>
                  </a:schemeClr>
                </a:solidFill>
              </a:rPr>
              <a:t>http://logonback2life.eu</a:t>
            </a:r>
            <a:endParaRPr lang="en-GB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7999A6-6160-4A4A-8CC5-23A44F7B4AE4}"/>
              </a:ext>
            </a:extLst>
          </p:cNvPr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086593" y="2654269"/>
            <a:ext cx="7180964" cy="3664532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8B3A047B-2BC3-4E44-BFFE-173C10CBBC97}"/>
              </a:ext>
            </a:extLst>
          </p:cNvPr>
          <p:cNvGrpSpPr/>
          <p:nvPr/>
        </p:nvGrpSpPr>
        <p:grpSpPr>
          <a:xfrm>
            <a:off x="2143301" y="196608"/>
            <a:ext cx="8111586" cy="802481"/>
            <a:chOff x="2208446" y="476672"/>
            <a:chExt cx="8111586" cy="802481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217E76C-76E6-47A1-89D2-39FB106EC8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8446" y="476672"/>
              <a:ext cx="802481" cy="802481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4CED253-0512-41F0-9FBB-0CC0DFDBD3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0054" y="576837"/>
              <a:ext cx="564404" cy="559424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475D048-79A1-454E-9E7D-ED71CF64C44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4630" y="620688"/>
              <a:ext cx="1116955" cy="444347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DD10BC8F-C912-4A86-BC54-D78CBDEFD9F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775" y="617081"/>
              <a:ext cx="1440160" cy="469120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8FA688D-8B31-43F8-8B9A-077A4F93D39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4951" y="647193"/>
              <a:ext cx="2192250" cy="421110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10D30C5C-E1CB-41CB-B6CE-D75C981B264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206" y="647420"/>
              <a:ext cx="1270826" cy="463907"/>
            </a:xfrm>
            <a:prstGeom prst="rect">
              <a:avLst/>
            </a:prstGeom>
          </p:spPr>
        </p:pic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C732B622-3570-41EC-8405-43201127C8C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244" y="6431786"/>
            <a:ext cx="2114786" cy="40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633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6399832" y="2833152"/>
            <a:ext cx="5296964" cy="11916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RO" sz="3000" b="1" i="1" dirty="0">
                <a:solidFill>
                  <a:schemeClr val="accent1">
                    <a:lumMod val="50000"/>
                  </a:schemeClr>
                </a:solidFill>
              </a:rPr>
              <a:t>Vă mulțumesc pentru atenție!</a:t>
            </a:r>
            <a:endParaRPr lang="en-GB" sz="30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3000" i="1" dirty="0">
                <a:solidFill>
                  <a:schemeClr val="accent1">
                    <a:lumMod val="50000"/>
                  </a:schemeClr>
                </a:solidFill>
              </a:rPr>
              <a:t>Prof. </a:t>
            </a:r>
            <a:r>
              <a:rPr lang="ro-RO" sz="3000" i="1" dirty="0">
                <a:solidFill>
                  <a:schemeClr val="accent1">
                    <a:lumMod val="50000"/>
                  </a:schemeClr>
                </a:solidFill>
              </a:rPr>
              <a:t>Mihaela </a:t>
            </a:r>
            <a:r>
              <a:rPr lang="ro-RO" sz="3000" i="1" dirty="0" err="1">
                <a:solidFill>
                  <a:schemeClr val="accent1">
                    <a:lumMod val="50000"/>
                  </a:schemeClr>
                </a:solidFill>
              </a:rPr>
              <a:t>Apetroae</a:t>
            </a:r>
            <a:r>
              <a:rPr lang="ro-RO" sz="3000" i="1" dirty="0">
                <a:solidFill>
                  <a:schemeClr val="accent1">
                    <a:lumMod val="50000"/>
                  </a:schemeClr>
                </a:solidFill>
              </a:rPr>
              <a:t>, I</a:t>
            </a:r>
            <a:r>
              <a:rPr lang="en-GB" sz="3000" i="1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ro-RO" sz="3000" i="1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en-GB" sz="3000" i="1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ro-RO" sz="3000" i="1" dirty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en-GB" sz="3000" i="1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ro-RO" sz="3000" i="1" dirty="0">
                <a:solidFill>
                  <a:schemeClr val="accent1">
                    <a:lumMod val="50000"/>
                  </a:schemeClr>
                </a:solidFill>
              </a:rPr>
              <a:t> Iași</a:t>
            </a:r>
            <a:endParaRPr lang="en-US" sz="30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9572143-CBE1-4F4A-89FA-4CD0BE4A8E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244" y="6431786"/>
            <a:ext cx="2114786" cy="40623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D076E02-96FF-4E61-A1DD-C13A0A5BD9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9190" y="820347"/>
            <a:ext cx="1757331" cy="54257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8249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800600" y="1126463"/>
            <a:ext cx="6553200" cy="1325563"/>
          </a:xfrm>
        </p:spPr>
        <p:txBody>
          <a:bodyPr>
            <a:normAutofit fontScale="90000"/>
          </a:bodyPr>
          <a:lstStyle/>
          <a:p>
            <a:pPr algn="r"/>
            <a:br>
              <a:rPr lang="ro-RO" b="1" dirty="0"/>
            </a:br>
            <a:r>
              <a:rPr lang="en-US" sz="4000" dirty="0">
                <a:solidFill>
                  <a:schemeClr val="accent1">
                    <a:lumMod val="50000"/>
                  </a:schemeClr>
                </a:solidFill>
              </a:rPr>
              <a:t>DATE DE IDENTIFICARE PROIECT</a:t>
            </a:r>
            <a:br>
              <a:rPr lang="en-US" dirty="0"/>
            </a:br>
            <a:endParaRPr lang="en-US" dirty="0"/>
          </a:p>
        </p:txBody>
      </p:sp>
      <p:pic>
        <p:nvPicPr>
          <p:cNvPr id="4" name="table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5111" y="2452026"/>
            <a:ext cx="8089189" cy="384058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7D51FD24-C63F-43E2-A649-AA857C27991C}"/>
              </a:ext>
            </a:extLst>
          </p:cNvPr>
          <p:cNvGrpSpPr/>
          <p:nvPr/>
        </p:nvGrpSpPr>
        <p:grpSpPr>
          <a:xfrm>
            <a:off x="2208446" y="476672"/>
            <a:ext cx="8111586" cy="802481"/>
            <a:chOff x="2208446" y="476672"/>
            <a:chExt cx="8111586" cy="802481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14CB138-5F1C-41CB-BC22-6A0129C1685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8446" y="476672"/>
              <a:ext cx="802481" cy="802481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5FE1E56E-9C06-47A8-AE15-CABFB707A73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0054" y="576837"/>
              <a:ext cx="564404" cy="559424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4DDC74-A2F3-4296-8C40-398E465209B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4630" y="620688"/>
              <a:ext cx="1116955" cy="444347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19E4972-DCF9-40AD-93CC-3FD14B80D62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775" y="617081"/>
              <a:ext cx="1440160" cy="469120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6F36E08-FA6A-45BB-8351-502BC46236A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4951" y="647193"/>
              <a:ext cx="2192250" cy="421110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B17F35FB-6346-4CDF-8587-C24E6DE0892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206" y="647420"/>
              <a:ext cx="1270826" cy="463907"/>
            </a:xfrm>
            <a:prstGeom prst="rect">
              <a:avLst/>
            </a:prstGeom>
          </p:spPr>
        </p:pic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4CF7380B-6B53-4461-A064-EE31F66055E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244" y="6431786"/>
            <a:ext cx="2114786" cy="40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448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421296" y="2429772"/>
            <a:ext cx="9809921" cy="3533706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ro-RO" sz="2200" dirty="0"/>
              <a:t>p</a:t>
            </a:r>
            <a:r>
              <a:rPr lang="en-US" sz="2200" dirty="0" err="1"/>
              <a:t>rof</a:t>
            </a:r>
            <a:r>
              <a:rPr lang="en-US" sz="2200" dirty="0"/>
              <a:t>. dr. </a:t>
            </a:r>
            <a:r>
              <a:rPr lang="en-US" sz="2200" dirty="0" err="1"/>
              <a:t>Genoveva</a:t>
            </a:r>
            <a:r>
              <a:rPr lang="en-US" sz="2200" dirty="0"/>
              <a:t> </a:t>
            </a:r>
            <a:r>
              <a:rPr lang="ro-RO" sz="2200" dirty="0"/>
              <a:t>Aurelia </a:t>
            </a:r>
            <a:r>
              <a:rPr lang="en-US" sz="2200" dirty="0"/>
              <a:t>FARCAȘ – inspector </a:t>
            </a:r>
            <a:r>
              <a:rPr lang="en-US" sz="2200" dirty="0" err="1"/>
              <a:t>școlar</a:t>
            </a:r>
            <a:r>
              <a:rPr lang="en-US" sz="2200" dirty="0"/>
              <a:t> general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ro-RO" sz="2200" dirty="0"/>
              <a:t>p</a:t>
            </a:r>
            <a:r>
              <a:rPr lang="en-US" sz="2200" dirty="0" err="1"/>
              <a:t>rof</a:t>
            </a:r>
            <a:r>
              <a:rPr lang="en-US" sz="2200" dirty="0"/>
              <a:t>. Gabriela CONEA - </a:t>
            </a:r>
            <a:r>
              <a:rPr lang="ro-RO" sz="2200" dirty="0"/>
              <a:t>inspector şcolar pentru proiecte educaționale</a:t>
            </a:r>
            <a:endParaRPr lang="en-US" sz="2200" dirty="0"/>
          </a:p>
          <a:p>
            <a:pPr algn="just">
              <a:lnSpc>
                <a:spcPct val="20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ro-RO" sz="2200" dirty="0"/>
              <a:t>p</a:t>
            </a:r>
            <a:r>
              <a:rPr lang="en-US" sz="2200" dirty="0" err="1"/>
              <a:t>rof</a:t>
            </a:r>
            <a:r>
              <a:rPr lang="en-US" sz="2200" dirty="0"/>
              <a:t>. </a:t>
            </a:r>
            <a:r>
              <a:rPr lang="en-US" sz="2200" dirty="0" err="1"/>
              <a:t>Mihaela</a:t>
            </a:r>
            <a:r>
              <a:rPr lang="en-US" sz="2200" dirty="0"/>
              <a:t> APETROAE -  </a:t>
            </a:r>
            <a:r>
              <a:rPr lang="ro-RO" sz="2200" dirty="0"/>
              <a:t>inspector şcolar pentru limba română</a:t>
            </a:r>
            <a:endParaRPr lang="en-US" sz="2200" dirty="0"/>
          </a:p>
          <a:p>
            <a:pPr algn="just">
              <a:lnSpc>
                <a:spcPct val="20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ro-RO" sz="2200" dirty="0"/>
              <a:t>p</a:t>
            </a:r>
            <a:r>
              <a:rPr lang="en-US" sz="2200" dirty="0" err="1"/>
              <a:t>rof</a:t>
            </a:r>
            <a:r>
              <a:rPr lang="en-US" sz="2200" dirty="0"/>
              <a:t>. Irina PRODAN - inspector </a:t>
            </a:r>
            <a:r>
              <a:rPr lang="en-US" sz="2200" dirty="0" err="1"/>
              <a:t>şcolar</a:t>
            </a:r>
            <a:r>
              <a:rPr lang="en-US" sz="2200" dirty="0"/>
              <a:t> </a:t>
            </a:r>
            <a:r>
              <a:rPr lang="en-US" sz="2200" dirty="0" err="1"/>
              <a:t>pentru</a:t>
            </a:r>
            <a:r>
              <a:rPr lang="en-US" sz="2200" dirty="0"/>
              <a:t> </a:t>
            </a:r>
            <a:r>
              <a:rPr lang="en-US" sz="2200" dirty="0" err="1"/>
              <a:t>limbi</a:t>
            </a:r>
            <a:r>
              <a:rPr lang="en-US" sz="2200" dirty="0"/>
              <a:t> </a:t>
            </a:r>
            <a:r>
              <a:rPr lang="en-US" sz="2200" dirty="0" err="1"/>
              <a:t>moderne</a:t>
            </a:r>
            <a:endParaRPr lang="en-US" sz="2200" dirty="0"/>
          </a:p>
          <a:p>
            <a:pPr algn="just">
              <a:lnSpc>
                <a:spcPct val="20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ro-RO" sz="2200" dirty="0"/>
              <a:t>p</a:t>
            </a:r>
            <a:r>
              <a:rPr lang="en-US" sz="2200" dirty="0" err="1"/>
              <a:t>rof</a:t>
            </a:r>
            <a:r>
              <a:rPr lang="en-US" sz="2200" dirty="0"/>
              <a:t>. dr. </a:t>
            </a:r>
            <a:r>
              <a:rPr lang="en-US" sz="2200" dirty="0" err="1"/>
              <a:t>Florentin</a:t>
            </a:r>
            <a:r>
              <a:rPr lang="en-US" sz="2200" dirty="0"/>
              <a:t> </a:t>
            </a:r>
            <a:r>
              <a:rPr lang="en-US" sz="2200" dirty="0" err="1"/>
              <a:t>Traian</a:t>
            </a:r>
            <a:r>
              <a:rPr lang="en-US" sz="2200" dirty="0"/>
              <a:t> CIOBOTARU - inspector şcolar </a:t>
            </a:r>
            <a:r>
              <a:rPr lang="en-US" sz="2200" dirty="0" err="1"/>
              <a:t>pentru</a:t>
            </a:r>
            <a:r>
              <a:rPr lang="en-US" sz="2200" dirty="0"/>
              <a:t> management </a:t>
            </a:r>
            <a:r>
              <a:rPr lang="en-US" sz="2200" dirty="0" err="1"/>
              <a:t>instituţional</a:t>
            </a:r>
            <a:endParaRPr lang="en-US" sz="2200" dirty="0"/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FAA4D554-87D9-4AFE-8DB4-1DD8AE097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1288" y="1468373"/>
            <a:ext cx="4794190" cy="858740"/>
          </a:xfrm>
        </p:spPr>
        <p:txBody>
          <a:bodyPr>
            <a:normAutofit/>
          </a:bodyPr>
          <a:lstStyle/>
          <a:p>
            <a:pPr algn="r"/>
            <a:r>
              <a:rPr lang="en-GB" sz="3600" dirty="0">
                <a:solidFill>
                  <a:schemeClr val="accent1">
                    <a:lumMod val="50000"/>
                  </a:schemeClr>
                </a:solidFill>
              </a:rPr>
              <a:t>ECHIPA DE PROIECT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E30A244-B975-4843-9BDB-26ABC48FB8C9}"/>
              </a:ext>
            </a:extLst>
          </p:cNvPr>
          <p:cNvGrpSpPr/>
          <p:nvPr/>
        </p:nvGrpSpPr>
        <p:grpSpPr>
          <a:xfrm>
            <a:off x="2208446" y="476672"/>
            <a:ext cx="8111586" cy="802481"/>
            <a:chOff x="2208446" y="476672"/>
            <a:chExt cx="8111586" cy="802481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C977B10C-73B3-4DEC-9D99-7408810CBD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8446" y="476672"/>
              <a:ext cx="802481" cy="802481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79B3E82F-5BE2-466A-8882-1B6C96AAA2D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0054" y="576837"/>
              <a:ext cx="564404" cy="559424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B0CC8892-0686-439B-B28C-534078C9048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4630" y="620688"/>
              <a:ext cx="1116955" cy="444347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A0726A1B-B51D-49BA-B601-F1DEA6A4786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775" y="617081"/>
              <a:ext cx="1440160" cy="469120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3437882B-2D17-436E-BA46-6AEC27F8735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4951" y="647193"/>
              <a:ext cx="2192250" cy="421110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F71F8AF8-5BA5-40A2-A932-1D3A4C627F4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206" y="647420"/>
              <a:ext cx="1270826" cy="463907"/>
            </a:xfrm>
            <a:prstGeom prst="rect">
              <a:avLst/>
            </a:prstGeom>
          </p:spPr>
        </p:pic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B418A4EE-890C-4314-98B0-24BF7F85F11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244" y="6431786"/>
            <a:ext cx="2114786" cy="40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026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04D8BB3-AF57-4566-BA85-5E5390522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2197" y="1497811"/>
            <a:ext cx="4764058" cy="858740"/>
          </a:xfrm>
        </p:spPr>
        <p:txBody>
          <a:bodyPr>
            <a:normAutofit/>
          </a:bodyPr>
          <a:lstStyle/>
          <a:p>
            <a:pPr algn="r"/>
            <a:r>
              <a:rPr lang="en-GB" sz="3600" dirty="0">
                <a:solidFill>
                  <a:schemeClr val="accent1">
                    <a:lumMod val="50000"/>
                  </a:schemeClr>
                </a:solidFill>
              </a:rPr>
              <a:t>PARTENERI EUROPENI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24069C7-ADE6-47F8-A0ED-79D1529D4D2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491611" y="2356551"/>
            <a:ext cx="6778487" cy="4060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it-IT" sz="2200" b="1" dirty="0"/>
              <a:t>ISTANBUL VALILIGI – </a:t>
            </a:r>
            <a:r>
              <a:rPr lang="ro-RO" sz="2200" b="1" dirty="0"/>
              <a:t>Turcia (</a:t>
            </a:r>
            <a:r>
              <a:rPr lang="it-IT" sz="2200" b="1" dirty="0"/>
              <a:t>coordonator</a:t>
            </a:r>
            <a:r>
              <a:rPr lang="ro-RO" sz="2200" b="1" dirty="0"/>
              <a:t>)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it-IT" sz="2200" dirty="0"/>
              <a:t>ANAPTYXIAKO KENTRO THESSALIAS - Grecia</a:t>
            </a:r>
            <a:endParaRPr lang="ro-RO" sz="2200" dirty="0"/>
          </a:p>
          <a:p>
            <a:pPr algn="just">
              <a:lnSpc>
                <a:spcPct val="20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it-IT" sz="2200" dirty="0"/>
              <a:t>UNIVERSITA DEGLI STUDI DI MILANO – Italia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it-IT" sz="2200" dirty="0"/>
              <a:t>INSPECTORA</a:t>
            </a:r>
            <a:r>
              <a:rPr lang="ro-RO" sz="2200" dirty="0"/>
              <a:t>TUL ŞCOLAR JUDEŢEAN IAŞI - România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it-IT" sz="2200" dirty="0"/>
              <a:t>DİPNOT DERNEGİ - Turcia</a:t>
            </a:r>
            <a:endParaRPr lang="ro-RO" sz="2200" dirty="0"/>
          </a:p>
          <a:p>
            <a:pPr algn="just">
              <a:lnSpc>
                <a:spcPct val="20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it-IT" sz="2200" dirty="0"/>
              <a:t>IZMIR YASAR UNIVERSITY - Turcia</a:t>
            </a:r>
            <a:endParaRPr lang="ro-RO" sz="22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920C454-5785-49CD-A5C3-D45CED9FC8E8}"/>
              </a:ext>
            </a:extLst>
          </p:cNvPr>
          <p:cNvGrpSpPr/>
          <p:nvPr/>
        </p:nvGrpSpPr>
        <p:grpSpPr>
          <a:xfrm>
            <a:off x="2208446" y="476672"/>
            <a:ext cx="8111586" cy="802481"/>
            <a:chOff x="2208446" y="476672"/>
            <a:chExt cx="8111586" cy="802481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2B49ED08-7CCD-4FB3-977B-DDB57C8E73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8446" y="476672"/>
              <a:ext cx="802481" cy="802481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D02CC50D-24C9-4E51-BB8D-A8FA3B91A5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0054" y="576837"/>
              <a:ext cx="564404" cy="559424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8F7FECDA-9877-4788-BC5C-BC332AEE624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4630" y="620688"/>
              <a:ext cx="1116955" cy="444347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3A9A3352-6004-47A4-9604-15B1A2B8F87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775" y="617081"/>
              <a:ext cx="1440160" cy="469120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1716AB88-40D6-41BA-A904-1BF371AD67F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4951" y="647193"/>
              <a:ext cx="2192250" cy="421110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94A4B296-1EB7-42E4-9C79-3D281274603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206" y="647420"/>
              <a:ext cx="1270826" cy="463907"/>
            </a:xfrm>
            <a:prstGeom prst="rect">
              <a:avLst/>
            </a:prstGeom>
          </p:spPr>
        </p:pic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65246403-FCE4-4391-AD5C-972343B65B5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244" y="6431786"/>
            <a:ext cx="2114786" cy="40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748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769165" y="1977730"/>
            <a:ext cx="9332844" cy="466299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200" dirty="0" err="1"/>
              <a:t>Dependenţa</a:t>
            </a:r>
            <a:r>
              <a:rPr lang="en-US" sz="2200" dirty="0"/>
              <a:t> de </a:t>
            </a:r>
            <a:r>
              <a:rPr lang="ro-RO" sz="2200" dirty="0"/>
              <a:t>i</a:t>
            </a:r>
            <a:r>
              <a:rPr lang="en-US" sz="2200" dirty="0" err="1"/>
              <a:t>nternet</a:t>
            </a:r>
            <a:r>
              <a:rPr lang="en-US" sz="2200" dirty="0"/>
              <a:t> a </a:t>
            </a:r>
            <a:r>
              <a:rPr lang="en-US" sz="2200" dirty="0" err="1"/>
              <a:t>devenit</a:t>
            </a:r>
            <a:r>
              <a:rPr lang="en-US" sz="2200" dirty="0"/>
              <a:t> </a:t>
            </a:r>
            <a:r>
              <a:rPr lang="en-US" sz="2200" dirty="0" err="1"/>
              <a:t>una</a:t>
            </a:r>
            <a:r>
              <a:rPr lang="en-US" sz="2200" dirty="0"/>
              <a:t> </a:t>
            </a:r>
            <a:r>
              <a:rPr lang="en-US" sz="2200" dirty="0" err="1"/>
              <a:t>dintre</a:t>
            </a:r>
            <a:r>
              <a:rPr lang="en-US" sz="2200" dirty="0"/>
              <a:t> </a:t>
            </a:r>
            <a:r>
              <a:rPr lang="en-US" sz="2200" dirty="0" err="1"/>
              <a:t>principalele</a:t>
            </a:r>
            <a:r>
              <a:rPr lang="en-US" sz="2200" dirty="0"/>
              <a:t> </a:t>
            </a:r>
            <a:r>
              <a:rPr lang="en-US" sz="2200" dirty="0" err="1"/>
              <a:t>probleme</a:t>
            </a:r>
            <a:r>
              <a:rPr lang="en-US" sz="2200" dirty="0"/>
              <a:t> cu care se </a:t>
            </a:r>
            <a:r>
              <a:rPr lang="en-US" sz="2200" dirty="0" err="1"/>
              <a:t>confruntă</a:t>
            </a:r>
            <a:r>
              <a:rPr lang="en-US" sz="2200" dirty="0"/>
              <a:t> </a:t>
            </a:r>
            <a:r>
              <a:rPr lang="en-US" sz="2200" dirty="0" err="1"/>
              <a:t>adolescenţii</a:t>
            </a:r>
            <a:r>
              <a:rPr lang="en-US" sz="2200" dirty="0"/>
              <a:t> din Europa, cu </a:t>
            </a:r>
            <a:r>
              <a:rPr lang="en-US" sz="2200" dirty="0" err="1"/>
              <a:t>efecte</a:t>
            </a:r>
            <a:r>
              <a:rPr lang="en-US" sz="2200" dirty="0"/>
              <a:t> </a:t>
            </a:r>
            <a:r>
              <a:rPr lang="en-US" sz="2200" dirty="0" err="1"/>
              <a:t>pe</a:t>
            </a:r>
            <a:r>
              <a:rPr lang="en-US" sz="2200" dirty="0"/>
              <a:t> </a:t>
            </a:r>
            <a:r>
              <a:rPr lang="en-US" sz="2200" dirty="0" err="1"/>
              <a:t>termen</a:t>
            </a:r>
            <a:r>
              <a:rPr lang="en-US" sz="2200" dirty="0"/>
              <a:t> </a:t>
            </a:r>
            <a:r>
              <a:rPr lang="en-US" sz="2200" dirty="0" err="1"/>
              <a:t>scurt</a:t>
            </a:r>
            <a:r>
              <a:rPr lang="en-US" sz="2200" dirty="0"/>
              <a:t> </a:t>
            </a:r>
            <a:r>
              <a:rPr lang="en-US" sz="2200" dirty="0" err="1"/>
              <a:t>şi</a:t>
            </a:r>
            <a:r>
              <a:rPr lang="en-US" sz="2200" dirty="0"/>
              <a:t> lung</a:t>
            </a:r>
            <a:r>
              <a:rPr lang="ro-RO" sz="2200" dirty="0"/>
              <a:t> care se referă la</a:t>
            </a:r>
            <a:r>
              <a:rPr lang="en-US" sz="2200" dirty="0"/>
              <a:t>: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ro-RO" sz="2200" dirty="0"/>
              <a:t>p</a:t>
            </a:r>
            <a:r>
              <a:rPr lang="en-US" sz="2200" dirty="0" err="1"/>
              <a:t>erformanţe</a:t>
            </a:r>
            <a:r>
              <a:rPr lang="en-US" sz="2200" dirty="0"/>
              <a:t> şcolare </a:t>
            </a:r>
            <a:r>
              <a:rPr lang="en-US" sz="2200" dirty="0" err="1"/>
              <a:t>scăzute</a:t>
            </a:r>
            <a:r>
              <a:rPr lang="en-US" sz="2200" dirty="0"/>
              <a:t> şi, </a:t>
            </a:r>
            <a:r>
              <a:rPr lang="en-US" sz="2200" dirty="0" err="1"/>
              <a:t>în</a:t>
            </a:r>
            <a:r>
              <a:rPr lang="en-US" sz="2200" dirty="0"/>
              <a:t> </a:t>
            </a:r>
            <a:r>
              <a:rPr lang="en-US" sz="2200" dirty="0" err="1"/>
              <a:t>multe</a:t>
            </a:r>
            <a:r>
              <a:rPr lang="en-US" sz="2200" dirty="0"/>
              <a:t> </a:t>
            </a:r>
            <a:r>
              <a:rPr lang="en-US" sz="2200" dirty="0" err="1"/>
              <a:t>cazuri</a:t>
            </a:r>
            <a:r>
              <a:rPr lang="en-US" sz="2200" dirty="0"/>
              <a:t>, abandon şcolar;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ro-RO" sz="2200" dirty="0"/>
              <a:t>a</a:t>
            </a:r>
            <a:r>
              <a:rPr lang="en-US" sz="2200" dirty="0" err="1"/>
              <a:t>fecţiuni</a:t>
            </a:r>
            <a:r>
              <a:rPr lang="en-US" sz="2200" dirty="0"/>
              <a:t> de </a:t>
            </a:r>
            <a:r>
              <a:rPr lang="en-US" sz="2200" dirty="0" err="1"/>
              <a:t>ordin</a:t>
            </a:r>
            <a:r>
              <a:rPr lang="en-US" sz="2200" dirty="0"/>
              <a:t> </a:t>
            </a:r>
            <a:r>
              <a:rPr lang="en-US" sz="2200" dirty="0" err="1"/>
              <a:t>psihic</a:t>
            </a:r>
            <a:r>
              <a:rPr lang="en-US" sz="2200" dirty="0"/>
              <a:t> – </a:t>
            </a:r>
            <a:r>
              <a:rPr lang="en-US" sz="2200" dirty="0" err="1"/>
              <a:t>anxietate</a:t>
            </a:r>
            <a:r>
              <a:rPr lang="en-US" sz="2200" dirty="0"/>
              <a:t>, </a:t>
            </a:r>
            <a:r>
              <a:rPr lang="en-US" sz="2200" dirty="0" err="1"/>
              <a:t>depresie</a:t>
            </a:r>
            <a:r>
              <a:rPr lang="en-US" sz="2200" dirty="0"/>
              <a:t>, </a:t>
            </a:r>
            <a:r>
              <a:rPr lang="en-US" sz="2200" dirty="0" err="1"/>
              <a:t>mitomanie</a:t>
            </a:r>
            <a:r>
              <a:rPr lang="en-US" sz="2200" dirty="0"/>
              <a:t>, stare </a:t>
            </a:r>
            <a:r>
              <a:rPr lang="en-US" sz="2200" dirty="0" err="1"/>
              <a:t>euforică</a:t>
            </a:r>
            <a:r>
              <a:rPr lang="en-US" sz="2200" dirty="0"/>
              <a:t> </a:t>
            </a:r>
            <a:r>
              <a:rPr lang="en-US" sz="2200" dirty="0" err="1"/>
              <a:t>atunci</a:t>
            </a:r>
            <a:r>
              <a:rPr lang="en-US" sz="2200" dirty="0"/>
              <a:t> </a:t>
            </a:r>
            <a:r>
              <a:rPr lang="en-US" sz="2200" dirty="0" err="1"/>
              <a:t>când</a:t>
            </a:r>
            <a:r>
              <a:rPr lang="en-US" sz="2200" dirty="0"/>
              <a:t> </a:t>
            </a:r>
            <a:r>
              <a:rPr lang="en-US" sz="2200" dirty="0" err="1"/>
              <a:t>adolescentul</a:t>
            </a:r>
            <a:r>
              <a:rPr lang="en-US" sz="2200" dirty="0"/>
              <a:t> </a:t>
            </a:r>
            <a:r>
              <a:rPr lang="ro-RO" sz="2200" dirty="0"/>
              <a:t>s</a:t>
            </a:r>
            <a:r>
              <a:rPr lang="en-US" sz="2200" dirty="0"/>
              <a:t>e </a:t>
            </a:r>
            <a:r>
              <a:rPr lang="en-US" sz="2200" dirty="0" err="1"/>
              <a:t>află</a:t>
            </a:r>
            <a:r>
              <a:rPr lang="en-US" sz="2200" dirty="0"/>
              <a:t> </a:t>
            </a:r>
            <a:r>
              <a:rPr lang="en-US" sz="2200" dirty="0" err="1"/>
              <a:t>în</a:t>
            </a:r>
            <a:r>
              <a:rPr lang="en-US" sz="2200" dirty="0"/>
              <a:t> </a:t>
            </a:r>
            <a:r>
              <a:rPr lang="en-US" sz="2200" dirty="0" err="1"/>
              <a:t>faţa</a:t>
            </a:r>
            <a:r>
              <a:rPr lang="en-US" sz="2200" dirty="0"/>
              <a:t> </a:t>
            </a:r>
            <a:r>
              <a:rPr lang="en-US" sz="2200" dirty="0" err="1"/>
              <a:t>computerului</a:t>
            </a:r>
            <a:r>
              <a:rPr lang="en-US" sz="2200" dirty="0"/>
              <a:t>, </a:t>
            </a:r>
            <a:r>
              <a:rPr lang="en-US" sz="2200" dirty="0" err="1"/>
              <a:t>incapacitatea</a:t>
            </a:r>
            <a:r>
              <a:rPr lang="en-US" sz="2200" dirty="0"/>
              <a:t> de a </a:t>
            </a:r>
            <a:r>
              <a:rPr lang="en-US" sz="2200" dirty="0" err="1"/>
              <a:t>urma</a:t>
            </a:r>
            <a:r>
              <a:rPr lang="en-US" sz="2200" dirty="0"/>
              <a:t> un program, </a:t>
            </a:r>
            <a:r>
              <a:rPr lang="en-US" sz="2200" dirty="0" err="1"/>
              <a:t>pierderea</a:t>
            </a:r>
            <a:r>
              <a:rPr lang="en-US" sz="2200" dirty="0"/>
              <a:t> </a:t>
            </a:r>
            <a:r>
              <a:rPr lang="en-US" sz="2200" dirty="0" err="1"/>
              <a:t>noţiunii</a:t>
            </a:r>
            <a:r>
              <a:rPr lang="en-US" sz="2200" dirty="0"/>
              <a:t> </a:t>
            </a:r>
            <a:r>
              <a:rPr lang="en-US" sz="2200" dirty="0" err="1"/>
              <a:t>timpului</a:t>
            </a:r>
            <a:r>
              <a:rPr lang="en-US" sz="2200" dirty="0"/>
              <a:t>, </a:t>
            </a:r>
            <a:r>
              <a:rPr lang="en-US" sz="2200" dirty="0" err="1"/>
              <a:t>izolare</a:t>
            </a:r>
            <a:r>
              <a:rPr lang="en-US" sz="2200" dirty="0"/>
              <a:t>, </a:t>
            </a:r>
            <a:r>
              <a:rPr lang="en-US" sz="2200" dirty="0" err="1"/>
              <a:t>agresivitate</a:t>
            </a:r>
            <a:r>
              <a:rPr lang="en-US" sz="2200" dirty="0"/>
              <a:t>; </a:t>
            </a:r>
            <a:endParaRPr lang="ro-RO" sz="2200" dirty="0"/>
          </a:p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ro-RO" sz="2200" dirty="0"/>
              <a:t>a</a:t>
            </a:r>
            <a:r>
              <a:rPr lang="en-US" sz="2200" dirty="0" err="1"/>
              <a:t>fecţiuni</a:t>
            </a:r>
            <a:r>
              <a:rPr lang="en-US" sz="2200" dirty="0"/>
              <a:t> </a:t>
            </a:r>
            <a:r>
              <a:rPr lang="en-US" sz="2200" dirty="0" err="1"/>
              <a:t>fizice</a:t>
            </a:r>
            <a:r>
              <a:rPr lang="en-US" sz="2200" dirty="0"/>
              <a:t> – </a:t>
            </a:r>
            <a:r>
              <a:rPr lang="en-US" sz="2200" dirty="0" err="1"/>
              <a:t>dureri</a:t>
            </a:r>
            <a:r>
              <a:rPr lang="en-US" sz="2200" dirty="0"/>
              <a:t> de spate, </a:t>
            </a:r>
            <a:r>
              <a:rPr lang="en-US" sz="2200" dirty="0" err="1"/>
              <a:t>dureri</a:t>
            </a:r>
            <a:r>
              <a:rPr lang="en-US" sz="2200" dirty="0"/>
              <a:t> de cap, </a:t>
            </a:r>
            <a:r>
              <a:rPr lang="en-US" sz="2200" dirty="0" err="1"/>
              <a:t>pierdere</a:t>
            </a:r>
            <a:r>
              <a:rPr lang="en-US" sz="2200" dirty="0"/>
              <a:t> </a:t>
            </a:r>
            <a:r>
              <a:rPr lang="en-US" sz="2200" dirty="0" err="1"/>
              <a:t>sau</a:t>
            </a:r>
            <a:r>
              <a:rPr lang="en-US" sz="2200" dirty="0"/>
              <a:t> </a:t>
            </a:r>
            <a:r>
              <a:rPr lang="en-US" sz="2200" dirty="0" err="1"/>
              <a:t>luare</a:t>
            </a:r>
            <a:r>
              <a:rPr lang="en-US" sz="2200" dirty="0"/>
              <a:t> </a:t>
            </a:r>
            <a:r>
              <a:rPr lang="en-US" sz="2200" dirty="0" err="1"/>
              <a:t>în</a:t>
            </a:r>
            <a:r>
              <a:rPr lang="en-US" sz="2200" dirty="0"/>
              <a:t> </a:t>
            </a:r>
            <a:r>
              <a:rPr lang="en-US" sz="2200" dirty="0" err="1"/>
              <a:t>greutate</a:t>
            </a:r>
            <a:r>
              <a:rPr lang="en-US" sz="2200" dirty="0"/>
              <a:t>, </a:t>
            </a:r>
            <a:r>
              <a:rPr lang="en-US" sz="2200" dirty="0" err="1"/>
              <a:t>tulburări</a:t>
            </a:r>
            <a:r>
              <a:rPr lang="en-US" sz="2200" dirty="0"/>
              <a:t> ale </a:t>
            </a:r>
            <a:r>
              <a:rPr lang="en-US" sz="2200" dirty="0" err="1"/>
              <a:t>somnului</a:t>
            </a:r>
            <a:r>
              <a:rPr lang="en-US" sz="2200" dirty="0"/>
              <a:t>, </a:t>
            </a:r>
            <a:r>
              <a:rPr lang="en-US" sz="2200" dirty="0" err="1"/>
              <a:t>sindrom</a:t>
            </a:r>
            <a:r>
              <a:rPr lang="en-US" sz="2200" dirty="0"/>
              <a:t> de </a:t>
            </a:r>
            <a:r>
              <a:rPr lang="en-US" sz="2200" dirty="0" err="1"/>
              <a:t>tunel</a:t>
            </a:r>
            <a:r>
              <a:rPr lang="en-US" sz="2200" dirty="0"/>
              <a:t> </a:t>
            </a:r>
            <a:r>
              <a:rPr lang="en-US" sz="2200" dirty="0" err="1"/>
              <a:t>carpian</a:t>
            </a:r>
            <a:r>
              <a:rPr lang="en-US" sz="2200" dirty="0"/>
              <a:t>, </a:t>
            </a:r>
            <a:r>
              <a:rPr lang="en-US" sz="2200" dirty="0" err="1"/>
              <a:t>afecţiuni</a:t>
            </a:r>
            <a:r>
              <a:rPr lang="en-US" sz="2200" dirty="0"/>
              <a:t> </a:t>
            </a:r>
            <a:r>
              <a:rPr lang="en-US" sz="2200" dirty="0" err="1"/>
              <a:t>oculare</a:t>
            </a:r>
            <a:r>
              <a:rPr lang="en-US" sz="2200" dirty="0"/>
              <a:t>.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05F6BFF4-477B-4AA2-98CB-31C5343C1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5764" y="1132594"/>
            <a:ext cx="2393077" cy="858740"/>
          </a:xfrm>
        </p:spPr>
        <p:txBody>
          <a:bodyPr>
            <a:normAutofit/>
          </a:bodyPr>
          <a:lstStyle/>
          <a:p>
            <a:pPr algn="r"/>
            <a:r>
              <a:rPr lang="en-GB" sz="3600" dirty="0">
                <a:solidFill>
                  <a:schemeClr val="accent1">
                    <a:lumMod val="50000"/>
                  </a:schemeClr>
                </a:solidFill>
              </a:rPr>
              <a:t>CONTEXT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335C8BA-CB7A-489B-81FE-8DBF17D95ECF}"/>
              </a:ext>
            </a:extLst>
          </p:cNvPr>
          <p:cNvGrpSpPr/>
          <p:nvPr/>
        </p:nvGrpSpPr>
        <p:grpSpPr>
          <a:xfrm>
            <a:off x="2208446" y="357404"/>
            <a:ext cx="8111586" cy="802481"/>
            <a:chOff x="2208446" y="476672"/>
            <a:chExt cx="8111586" cy="802481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3E08E2FE-6A97-442B-8BB4-BAB12E2582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8446" y="476672"/>
              <a:ext cx="802481" cy="802481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F1D259C3-FC18-470D-8C4E-6277AEF3CE4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0054" y="576837"/>
              <a:ext cx="564404" cy="559424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EC30D22F-62AC-49E2-A057-46DDCC9D0FF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4630" y="620688"/>
              <a:ext cx="1116955" cy="444347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945A020C-7BF2-4E3F-985E-4FF18DC6800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775" y="617081"/>
              <a:ext cx="1440160" cy="469120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0B378D4A-1445-44E8-B9DE-C278C702545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4951" y="647193"/>
              <a:ext cx="2192250" cy="421110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5E0780F6-4C22-4B6F-9AFC-D0695254EEA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206" y="647420"/>
              <a:ext cx="1270826" cy="463907"/>
            </a:xfrm>
            <a:prstGeom prst="rect">
              <a:avLst/>
            </a:prstGeom>
          </p:spPr>
        </p:pic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E5E78A54-D604-41D7-A4A8-5E02C56E97C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244" y="6431786"/>
            <a:ext cx="2114786" cy="40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899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328735" y="2983740"/>
            <a:ext cx="9601201" cy="256229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en-US" sz="2200" i="1" dirty="0"/>
              <a:t>Log On Back to Life </a:t>
            </a:r>
            <a:r>
              <a:rPr lang="en-US" sz="2200" dirty="0" err="1"/>
              <a:t>îşi</a:t>
            </a:r>
            <a:r>
              <a:rPr lang="en-US" sz="2200" dirty="0"/>
              <a:t> </a:t>
            </a:r>
            <a:r>
              <a:rPr lang="en-US" sz="2200" dirty="0" err="1"/>
              <a:t>propune</a:t>
            </a:r>
            <a:r>
              <a:rPr lang="en-US" sz="2200" dirty="0"/>
              <a:t> </a:t>
            </a:r>
            <a:r>
              <a:rPr lang="en-US" sz="2200" dirty="0" err="1"/>
              <a:t>să</a:t>
            </a:r>
            <a:r>
              <a:rPr lang="en-US" sz="2200" dirty="0"/>
              <a:t> </a:t>
            </a:r>
            <a:r>
              <a:rPr lang="en-US" sz="2200" dirty="0" err="1"/>
              <a:t>acopere</a:t>
            </a:r>
            <a:r>
              <a:rPr lang="en-US" sz="2200" dirty="0"/>
              <a:t> </a:t>
            </a:r>
            <a:r>
              <a:rPr lang="en-US" sz="2200" dirty="0" err="1"/>
              <a:t>vidul</a:t>
            </a:r>
            <a:r>
              <a:rPr lang="en-US" sz="2200" dirty="0"/>
              <a:t> de </a:t>
            </a:r>
            <a:r>
              <a:rPr lang="en-US" sz="2200" dirty="0" err="1"/>
              <a:t>informaţii</a:t>
            </a:r>
            <a:r>
              <a:rPr lang="en-US" sz="2200" dirty="0"/>
              <a:t> </a:t>
            </a:r>
            <a:r>
              <a:rPr lang="en-US" sz="2200" dirty="0" err="1"/>
              <a:t>în</a:t>
            </a:r>
            <a:r>
              <a:rPr lang="en-US" sz="2200" dirty="0"/>
              <a:t> </a:t>
            </a:r>
            <a:r>
              <a:rPr lang="en-US" sz="2200" dirty="0" err="1"/>
              <a:t>domeniul</a:t>
            </a:r>
            <a:r>
              <a:rPr lang="en-US" sz="2200" dirty="0"/>
              <a:t> </a:t>
            </a:r>
            <a:r>
              <a:rPr lang="en-US" sz="2200" dirty="0" err="1"/>
              <a:t>dependenţei</a:t>
            </a:r>
            <a:r>
              <a:rPr lang="en-US" sz="2200" dirty="0"/>
              <a:t> de </a:t>
            </a:r>
            <a:r>
              <a:rPr lang="ro-RO" sz="2200" dirty="0"/>
              <a:t>i</a:t>
            </a:r>
            <a:r>
              <a:rPr lang="en-US" sz="2200" dirty="0" err="1"/>
              <a:t>nternet</a:t>
            </a:r>
            <a:r>
              <a:rPr lang="en-US" sz="2200" dirty="0"/>
              <a:t> </a:t>
            </a:r>
            <a:r>
              <a:rPr lang="en-US" sz="2200" dirty="0" err="1"/>
              <a:t>prin</a:t>
            </a:r>
            <a:r>
              <a:rPr lang="en-US" sz="2200" dirty="0"/>
              <a:t> </a:t>
            </a:r>
            <a:r>
              <a:rPr lang="en-US" sz="2200" dirty="0" err="1"/>
              <a:t>studii</a:t>
            </a:r>
            <a:r>
              <a:rPr lang="en-US" sz="2200" dirty="0"/>
              <a:t> </a:t>
            </a:r>
            <a:r>
              <a:rPr lang="en-US" sz="2200" dirty="0" err="1"/>
              <a:t>specializate</a:t>
            </a:r>
            <a:r>
              <a:rPr lang="en-US" sz="2200" dirty="0"/>
              <a:t>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rgbClr val="F5AC6B"/>
              </a:buClr>
              <a:buNone/>
            </a:pPr>
            <a:endParaRPr lang="ro-RO" sz="2200" dirty="0"/>
          </a:p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ro-RO" sz="2200" dirty="0"/>
              <a:t>P</a:t>
            </a:r>
            <a:r>
              <a:rPr lang="en-US" sz="2200" dirty="0" err="1"/>
              <a:t>roiectul</a:t>
            </a:r>
            <a:r>
              <a:rPr lang="en-US" sz="2200" dirty="0"/>
              <a:t> </a:t>
            </a:r>
            <a:r>
              <a:rPr lang="en-US" sz="2200" dirty="0" err="1"/>
              <a:t>va</a:t>
            </a:r>
            <a:r>
              <a:rPr lang="en-US" sz="2200" dirty="0"/>
              <a:t> </a:t>
            </a:r>
            <a:r>
              <a:rPr lang="en-US" sz="2200" dirty="0" err="1"/>
              <a:t>contribui</a:t>
            </a:r>
            <a:r>
              <a:rPr lang="en-US" sz="2200" dirty="0"/>
              <a:t> la </a:t>
            </a:r>
            <a:r>
              <a:rPr lang="en-US" sz="2200" dirty="0" err="1"/>
              <a:t>abordarea</a:t>
            </a:r>
            <a:r>
              <a:rPr lang="en-US" sz="2200" dirty="0"/>
              <a:t> </a:t>
            </a:r>
            <a:r>
              <a:rPr lang="en-US" sz="2200" dirty="0" err="1"/>
              <a:t>ştiinţifică</a:t>
            </a:r>
            <a:r>
              <a:rPr lang="en-US" sz="2200" dirty="0"/>
              <a:t> a </a:t>
            </a:r>
            <a:r>
              <a:rPr lang="en-US" sz="2200" dirty="0" err="1"/>
              <a:t>factorilor</a:t>
            </a:r>
            <a:r>
              <a:rPr lang="en-US" sz="2200" dirty="0"/>
              <a:t> care </a:t>
            </a:r>
            <a:r>
              <a:rPr lang="en-US" sz="2200" dirty="0" err="1"/>
              <a:t>determină</a:t>
            </a:r>
            <a:r>
              <a:rPr lang="en-US" sz="2200" dirty="0"/>
              <a:t> </a:t>
            </a:r>
            <a:r>
              <a:rPr lang="en-US" sz="2200" dirty="0" err="1"/>
              <a:t>fenomenul</a:t>
            </a:r>
            <a:r>
              <a:rPr lang="en-US" sz="2200" dirty="0"/>
              <a:t> </a:t>
            </a:r>
            <a:r>
              <a:rPr lang="en-US" sz="2200" dirty="0" err="1"/>
              <a:t>şi</a:t>
            </a:r>
            <a:r>
              <a:rPr lang="en-US" sz="2200" dirty="0"/>
              <a:t> </a:t>
            </a:r>
            <a:r>
              <a:rPr lang="en-US" sz="2200" dirty="0" err="1"/>
              <a:t>va</a:t>
            </a:r>
            <a:r>
              <a:rPr lang="en-US" sz="2200" dirty="0"/>
              <a:t> </a:t>
            </a:r>
            <a:r>
              <a:rPr lang="en-US" sz="2200" dirty="0" err="1"/>
              <a:t>sprijini</a:t>
            </a:r>
            <a:r>
              <a:rPr lang="en-US" sz="2200" dirty="0"/>
              <a:t> </a:t>
            </a:r>
            <a:r>
              <a:rPr lang="en-US" sz="2200" dirty="0" err="1"/>
              <a:t>dezvoltarea</a:t>
            </a:r>
            <a:r>
              <a:rPr lang="en-US" sz="2200" dirty="0"/>
              <a:t> </a:t>
            </a:r>
            <a:r>
              <a:rPr lang="en-US" sz="2200" dirty="0" err="1"/>
              <a:t>unor</a:t>
            </a:r>
            <a:r>
              <a:rPr lang="en-US" sz="2200" dirty="0"/>
              <a:t> </a:t>
            </a:r>
            <a:r>
              <a:rPr lang="en-US" sz="2200" dirty="0" err="1"/>
              <a:t>politici</a:t>
            </a:r>
            <a:r>
              <a:rPr lang="en-US" sz="2200" dirty="0"/>
              <a:t> </a:t>
            </a:r>
            <a:r>
              <a:rPr lang="en-US" sz="2200" dirty="0" err="1"/>
              <a:t>în</a:t>
            </a:r>
            <a:r>
              <a:rPr lang="en-US" sz="2200" dirty="0"/>
              <a:t> </a:t>
            </a:r>
            <a:r>
              <a:rPr lang="en-US" sz="2200" dirty="0" err="1"/>
              <a:t>acest</a:t>
            </a:r>
            <a:r>
              <a:rPr lang="en-US" sz="2200" dirty="0"/>
              <a:t> </a:t>
            </a:r>
            <a:r>
              <a:rPr lang="en-US" sz="2200" dirty="0" err="1"/>
              <a:t>sens.</a:t>
            </a:r>
            <a:endParaRPr lang="en-US" sz="2200" dirty="0"/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74BFF83D-7B5A-4C44-AD0D-08C96A5654A0}"/>
              </a:ext>
            </a:extLst>
          </p:cNvPr>
          <p:cNvSpPr txBox="1">
            <a:spLocks/>
          </p:cNvSpPr>
          <p:nvPr/>
        </p:nvSpPr>
        <p:spPr>
          <a:xfrm>
            <a:off x="6129336" y="1497811"/>
            <a:ext cx="4764058" cy="8587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3600" dirty="0">
                <a:solidFill>
                  <a:schemeClr val="accent1">
                    <a:lumMod val="50000"/>
                  </a:schemeClr>
                </a:solidFill>
              </a:rPr>
              <a:t>SCOPUL PROIECTULUI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1F2D272-0065-495D-99EF-D6FAB7706CE7}"/>
              </a:ext>
            </a:extLst>
          </p:cNvPr>
          <p:cNvGrpSpPr/>
          <p:nvPr/>
        </p:nvGrpSpPr>
        <p:grpSpPr>
          <a:xfrm>
            <a:off x="2208446" y="476672"/>
            <a:ext cx="8111586" cy="802481"/>
            <a:chOff x="2208446" y="476672"/>
            <a:chExt cx="8111586" cy="802481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0FE7E54B-6187-409A-AB53-86C79EB682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8446" y="476672"/>
              <a:ext cx="802481" cy="802481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4482DA5-2854-4C2D-B601-8C3CE76ABC9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0054" y="576837"/>
              <a:ext cx="564404" cy="559424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C972E78-3E54-4AA0-BA8B-6F0F8F49DD2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4630" y="620688"/>
              <a:ext cx="1116955" cy="44434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3AA4F02C-37E8-46AD-A3D2-EAA25DF6601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775" y="617081"/>
              <a:ext cx="1440160" cy="469120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A5F57EFF-A820-4F48-BED2-4798C8B4467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4951" y="647193"/>
              <a:ext cx="2192250" cy="421110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16838D9F-7541-4FD4-9800-94B73EA636D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206" y="647420"/>
              <a:ext cx="1270826" cy="463907"/>
            </a:xfrm>
            <a:prstGeom prst="rect">
              <a:avLst/>
            </a:prstGeom>
          </p:spPr>
        </p:pic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6D1650C8-EEEC-49FE-AB3A-63F4384003E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244" y="6431786"/>
            <a:ext cx="2114786" cy="40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209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257495" y="2295780"/>
            <a:ext cx="9843247" cy="4275665"/>
          </a:xfrm>
        </p:spPr>
        <p:txBody>
          <a:bodyPr>
            <a:normAutofit fontScale="92500" lnSpcReduction="20000"/>
          </a:bodyPr>
          <a:lstStyle/>
          <a:p>
            <a:pPr lvl="0" algn="just">
              <a:lnSpc>
                <a:spcPct val="15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en-US" sz="2400" dirty="0" err="1"/>
              <a:t>sprijin</a:t>
            </a:r>
            <a:r>
              <a:rPr lang="ro-RO" sz="2400" dirty="0" err="1"/>
              <a:t>irea</a:t>
            </a:r>
            <a:r>
              <a:rPr lang="en-US" sz="2400" dirty="0"/>
              <a:t> </a:t>
            </a:r>
            <a:r>
              <a:rPr lang="en-US" sz="2400" dirty="0" err="1"/>
              <a:t>parteneri</a:t>
            </a:r>
            <a:r>
              <a:rPr lang="ro-RO" sz="2400" dirty="0"/>
              <a:t>lor din</a:t>
            </a:r>
            <a:r>
              <a:rPr lang="en-US" sz="2400" dirty="0"/>
              <a:t> </a:t>
            </a:r>
            <a:r>
              <a:rPr lang="en-US" sz="2400" dirty="0" err="1"/>
              <a:t>proiect</a:t>
            </a:r>
            <a:r>
              <a:rPr lang="en-US" sz="2400" dirty="0"/>
              <a:t> </a:t>
            </a:r>
            <a:r>
              <a:rPr lang="en-US" sz="2400" dirty="0" err="1"/>
              <a:t>în</a:t>
            </a:r>
            <a:r>
              <a:rPr lang="en-US" sz="2400" dirty="0"/>
              <a:t> </a:t>
            </a:r>
            <a:r>
              <a:rPr lang="ro-RO" sz="2400" dirty="0"/>
              <a:t>gestionarea </a:t>
            </a:r>
            <a:r>
              <a:rPr lang="en-US" sz="2400" dirty="0" err="1"/>
              <a:t>efectelor</a:t>
            </a:r>
            <a:r>
              <a:rPr lang="en-US" sz="2400" dirty="0"/>
              <a:t> </a:t>
            </a:r>
            <a:r>
              <a:rPr lang="en-US" sz="2400" dirty="0" err="1"/>
              <a:t>dependenţei</a:t>
            </a:r>
            <a:r>
              <a:rPr lang="en-US" sz="2400" dirty="0"/>
              <a:t> de </a:t>
            </a:r>
            <a:r>
              <a:rPr lang="ro-RO" sz="2400" dirty="0"/>
              <a:t>i</a:t>
            </a:r>
            <a:r>
              <a:rPr lang="en-US" sz="2400" dirty="0" err="1"/>
              <a:t>nternet</a:t>
            </a:r>
            <a:r>
              <a:rPr lang="en-US" sz="2400" dirty="0"/>
              <a:t>, </a:t>
            </a:r>
            <a:r>
              <a:rPr lang="ro-RO" sz="2400" dirty="0"/>
              <a:t> </a:t>
            </a:r>
            <a:r>
              <a:rPr lang="en-US" sz="2400" dirty="0" err="1"/>
              <a:t>printr</a:t>
            </a:r>
            <a:r>
              <a:rPr lang="en-US" sz="2400" dirty="0"/>
              <a:t>-o </a:t>
            </a:r>
            <a:r>
              <a:rPr lang="en-US" sz="2400" dirty="0" err="1"/>
              <a:t>abordare</a:t>
            </a:r>
            <a:r>
              <a:rPr lang="en-US" sz="2400" dirty="0"/>
              <a:t> </a:t>
            </a:r>
            <a:r>
              <a:rPr lang="en-US" sz="2400" dirty="0" err="1"/>
              <a:t>comprehensiv</a:t>
            </a:r>
            <a:r>
              <a:rPr lang="ro-RO" sz="2400" dirty="0"/>
              <a:t>ă</a:t>
            </a:r>
            <a:endParaRPr lang="en-US" sz="2400" dirty="0"/>
          </a:p>
          <a:p>
            <a:pPr lvl="0" algn="just">
              <a:lnSpc>
                <a:spcPct val="15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endParaRPr lang="en-US" sz="2400" dirty="0"/>
          </a:p>
          <a:p>
            <a:pPr lvl="0" algn="just">
              <a:lnSpc>
                <a:spcPct val="15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en-US" sz="2400" dirty="0" err="1"/>
              <a:t>reducerea</a:t>
            </a:r>
            <a:r>
              <a:rPr lang="en-US" sz="2400" dirty="0"/>
              <a:t> </a:t>
            </a:r>
            <a:r>
              <a:rPr lang="en-US" sz="2400" dirty="0" err="1"/>
              <a:t>fenomenului</a:t>
            </a:r>
            <a:r>
              <a:rPr lang="en-US" sz="2400" dirty="0"/>
              <a:t> </a:t>
            </a:r>
            <a:r>
              <a:rPr lang="en-US" sz="2400" dirty="0" err="1"/>
              <a:t>dependenţei</a:t>
            </a:r>
            <a:r>
              <a:rPr lang="en-US" sz="2400" dirty="0"/>
              <a:t> de </a:t>
            </a:r>
            <a:r>
              <a:rPr lang="ro-RO" sz="2400" dirty="0"/>
              <a:t>i</a:t>
            </a:r>
            <a:r>
              <a:rPr lang="en-US" sz="2400" dirty="0" err="1"/>
              <a:t>nternet</a:t>
            </a:r>
            <a:r>
              <a:rPr lang="en-US" sz="2400" dirty="0"/>
              <a:t> </a:t>
            </a:r>
            <a:r>
              <a:rPr lang="en-US" sz="2400" dirty="0" err="1"/>
              <a:t>prin</a:t>
            </a:r>
            <a:r>
              <a:rPr lang="en-US" sz="2400" dirty="0"/>
              <a:t> </a:t>
            </a:r>
            <a:r>
              <a:rPr lang="en-US" sz="2400" dirty="0" err="1"/>
              <a:t>conştientizarea</a:t>
            </a:r>
            <a:r>
              <a:rPr lang="en-US" sz="2400" dirty="0"/>
              <a:t> </a:t>
            </a:r>
            <a:r>
              <a:rPr lang="en-US" sz="2400" dirty="0" err="1"/>
              <a:t>elevilor</a:t>
            </a:r>
            <a:r>
              <a:rPr lang="en-US" sz="2400" dirty="0"/>
              <a:t> cu </a:t>
            </a:r>
            <a:r>
              <a:rPr lang="en-US" sz="2400" dirty="0" err="1"/>
              <a:t>privire</a:t>
            </a:r>
            <a:r>
              <a:rPr lang="en-US" sz="2400" dirty="0"/>
              <a:t> la </a:t>
            </a:r>
            <a:r>
              <a:rPr lang="en-US" sz="2400" dirty="0" err="1"/>
              <a:t>utilizarea</a:t>
            </a:r>
            <a:r>
              <a:rPr lang="en-US" sz="2400" dirty="0"/>
              <a:t> </a:t>
            </a:r>
            <a:r>
              <a:rPr lang="en-US" sz="2400" dirty="0" err="1"/>
              <a:t>raţională</a:t>
            </a:r>
            <a:r>
              <a:rPr lang="en-US" sz="2400" dirty="0"/>
              <a:t> a </a:t>
            </a:r>
            <a:r>
              <a:rPr lang="en-US" sz="2400" dirty="0" err="1"/>
              <a:t>noilor</a:t>
            </a:r>
            <a:r>
              <a:rPr lang="en-US" sz="2400" dirty="0"/>
              <a:t> </a:t>
            </a:r>
            <a:r>
              <a:rPr lang="en-US" sz="2400" dirty="0" err="1"/>
              <a:t>tehnologii</a:t>
            </a:r>
            <a:r>
              <a:rPr lang="en-US" sz="2400" dirty="0"/>
              <a:t> şi </a:t>
            </a:r>
            <a:r>
              <a:rPr lang="en-US" sz="2400" dirty="0" err="1"/>
              <a:t>prin</a:t>
            </a:r>
            <a:r>
              <a:rPr lang="en-US" sz="2400" dirty="0"/>
              <a:t> </a:t>
            </a:r>
            <a:r>
              <a:rPr lang="en-US" sz="2400" dirty="0" err="1"/>
              <a:t>creşterea</a:t>
            </a:r>
            <a:r>
              <a:rPr lang="en-US" sz="2400" dirty="0"/>
              <a:t> eficienţei </a:t>
            </a:r>
            <a:r>
              <a:rPr lang="en-US" sz="2400" dirty="0" err="1"/>
              <a:t>serviciilor</a:t>
            </a:r>
            <a:r>
              <a:rPr lang="en-US" sz="2400" dirty="0"/>
              <a:t> de </a:t>
            </a:r>
            <a:r>
              <a:rPr lang="en-US" sz="2400" dirty="0" err="1"/>
              <a:t>consiliere</a:t>
            </a:r>
            <a:r>
              <a:rPr lang="en-US" sz="2400" dirty="0"/>
              <a:t> şcolară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endParaRPr lang="en-US" sz="2400" dirty="0"/>
          </a:p>
          <a:p>
            <a:pPr lvl="0" algn="just">
              <a:lnSpc>
                <a:spcPct val="15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en-US" sz="2400" dirty="0" err="1"/>
              <a:t>alfabetizarea</a:t>
            </a:r>
            <a:r>
              <a:rPr lang="en-US" sz="2400" dirty="0"/>
              <a:t> media şi </a:t>
            </a:r>
            <a:r>
              <a:rPr lang="en-US" sz="2400" dirty="0" err="1"/>
              <a:t>educaţia</a:t>
            </a:r>
            <a:r>
              <a:rPr lang="en-US" sz="2400" dirty="0"/>
              <a:t> </a:t>
            </a:r>
            <a:r>
              <a:rPr lang="en-US" sz="2400" dirty="0" err="1"/>
              <a:t>pentru</a:t>
            </a:r>
            <a:r>
              <a:rPr lang="en-US" sz="2400" dirty="0"/>
              <a:t> </a:t>
            </a:r>
            <a:r>
              <a:rPr lang="en-US" sz="2400" dirty="0" err="1"/>
              <a:t>utilizarea</a:t>
            </a:r>
            <a:r>
              <a:rPr lang="en-US" sz="2400" dirty="0"/>
              <a:t> </a:t>
            </a:r>
            <a:r>
              <a:rPr lang="en-US" sz="2400" dirty="0" err="1"/>
              <a:t>raţională</a:t>
            </a:r>
            <a:r>
              <a:rPr lang="en-US" sz="2400" dirty="0"/>
              <a:t> a </a:t>
            </a:r>
            <a:r>
              <a:rPr lang="ro-RO" sz="2400" dirty="0"/>
              <a:t>i</a:t>
            </a:r>
            <a:r>
              <a:rPr lang="en-US" sz="2400" dirty="0" err="1"/>
              <a:t>nternetului</a:t>
            </a:r>
            <a:r>
              <a:rPr lang="en-US" sz="2400" dirty="0"/>
              <a:t>, cu </a:t>
            </a:r>
            <a:r>
              <a:rPr lang="en-US" sz="2400" dirty="0" err="1"/>
              <a:t>efecte</a:t>
            </a:r>
            <a:r>
              <a:rPr lang="en-US" sz="2400" dirty="0"/>
              <a:t> benefice </a:t>
            </a:r>
            <a:r>
              <a:rPr lang="en-US" sz="2400" dirty="0" err="1"/>
              <a:t>asupra</a:t>
            </a:r>
            <a:r>
              <a:rPr lang="en-US" sz="2400" dirty="0"/>
              <a:t> </a:t>
            </a:r>
            <a:r>
              <a:rPr lang="en-US" sz="2400" dirty="0" err="1"/>
              <a:t>comportamentului</a:t>
            </a:r>
            <a:r>
              <a:rPr lang="en-US" sz="2400" dirty="0"/>
              <a:t> </a:t>
            </a:r>
            <a:r>
              <a:rPr lang="en-US" sz="2400" dirty="0" err="1"/>
              <a:t>elevilor</a:t>
            </a:r>
            <a:endParaRPr lang="en-US" sz="2400" dirty="0"/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C8BA22E-0628-4AB3-854B-DA1AFEA3B2A1}"/>
              </a:ext>
            </a:extLst>
          </p:cNvPr>
          <p:cNvGrpSpPr/>
          <p:nvPr/>
        </p:nvGrpSpPr>
        <p:grpSpPr>
          <a:xfrm>
            <a:off x="2040207" y="286555"/>
            <a:ext cx="8111586" cy="802481"/>
            <a:chOff x="2208446" y="476672"/>
            <a:chExt cx="8111586" cy="802481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19E213B-BFEF-4029-9665-3279593660F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8446" y="476672"/>
              <a:ext cx="802481" cy="802481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AC44B82-6E68-44D9-A305-82C203FC74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0054" y="576837"/>
              <a:ext cx="564404" cy="559424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0D864606-3710-416F-ACDA-34435DF5304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4630" y="620688"/>
              <a:ext cx="1116955" cy="444347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979C926-012B-49CB-A5CC-70FDE19F419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775" y="617081"/>
              <a:ext cx="1440160" cy="46912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101C7AF-04FB-4EDA-91FE-60B0BE1C655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4951" y="647193"/>
              <a:ext cx="2192250" cy="421110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6ADC99C-6C37-4A57-BAAC-01E901B0C9D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206" y="647420"/>
              <a:ext cx="1270826" cy="463907"/>
            </a:xfrm>
            <a:prstGeom prst="rect">
              <a:avLst/>
            </a:prstGeom>
          </p:spPr>
        </p:pic>
      </p:grpSp>
      <p:sp>
        <p:nvSpPr>
          <p:cNvPr id="13" name="Title 4">
            <a:extLst>
              <a:ext uri="{FF2B5EF4-FFF2-40B4-BE49-F238E27FC236}">
                <a16:creationId xmlns:a16="http://schemas.microsoft.com/office/drawing/2014/main" id="{86F899EB-EF6B-4EF8-812F-CB3C4DB83898}"/>
              </a:ext>
            </a:extLst>
          </p:cNvPr>
          <p:cNvSpPr txBox="1">
            <a:spLocks/>
          </p:cNvSpPr>
          <p:nvPr/>
        </p:nvSpPr>
        <p:spPr>
          <a:xfrm>
            <a:off x="6179118" y="1369082"/>
            <a:ext cx="4764058" cy="8587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3600" dirty="0">
                <a:solidFill>
                  <a:schemeClr val="accent1">
                    <a:lumMod val="50000"/>
                  </a:schemeClr>
                </a:solidFill>
              </a:rPr>
              <a:t>OBIECTIVE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A2B91A7-B0A7-4BA2-9CFE-234878F0E4A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244" y="6431786"/>
            <a:ext cx="2114786" cy="40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784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407946" y="2383108"/>
            <a:ext cx="9793454" cy="383868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en-US" sz="2400" dirty="0" err="1"/>
              <a:t>promovarea</a:t>
            </a:r>
            <a:r>
              <a:rPr lang="en-US" sz="2400" dirty="0"/>
              <a:t> </a:t>
            </a:r>
            <a:r>
              <a:rPr lang="en-US" sz="2400" dirty="0" err="1"/>
              <a:t>relațiilor</a:t>
            </a:r>
            <a:r>
              <a:rPr lang="en-US" sz="2400" dirty="0"/>
              <a:t> </a:t>
            </a:r>
            <a:r>
              <a:rPr lang="en-US" sz="2400" dirty="0" err="1"/>
              <a:t>interculturale</a:t>
            </a:r>
            <a:r>
              <a:rPr lang="en-US" sz="2400" dirty="0"/>
              <a:t> </a:t>
            </a:r>
            <a:r>
              <a:rPr lang="en-US" sz="2400" dirty="0" err="1"/>
              <a:t>și</a:t>
            </a:r>
            <a:r>
              <a:rPr lang="en-US" sz="2400" dirty="0"/>
              <a:t> a </a:t>
            </a:r>
            <a:r>
              <a:rPr lang="en-US" sz="2400" dirty="0" err="1"/>
              <a:t>soluțiilor</a:t>
            </a:r>
            <a:r>
              <a:rPr lang="en-US" sz="2400" dirty="0"/>
              <a:t> la o </a:t>
            </a:r>
            <a:r>
              <a:rPr lang="en-US" sz="2400" dirty="0" err="1"/>
              <a:t>problemă</a:t>
            </a:r>
            <a:r>
              <a:rPr lang="en-US" sz="2400" dirty="0"/>
              <a:t> </a:t>
            </a:r>
            <a:r>
              <a:rPr lang="en-US" sz="2400" dirty="0" err="1"/>
              <a:t>comună</a:t>
            </a:r>
            <a:r>
              <a:rPr lang="en-US" sz="2400" dirty="0"/>
              <a:t>, cu accent pe </a:t>
            </a:r>
            <a:r>
              <a:rPr lang="en-US" sz="2400" dirty="0" err="1"/>
              <a:t>consolidarea</a:t>
            </a:r>
            <a:r>
              <a:rPr lang="en-US" sz="2400" dirty="0"/>
              <a:t> </a:t>
            </a:r>
            <a:r>
              <a:rPr lang="en-US" sz="2400" dirty="0" err="1"/>
              <a:t>gândirii</a:t>
            </a:r>
            <a:r>
              <a:rPr lang="en-US" sz="2400" dirty="0"/>
              <a:t> </a:t>
            </a:r>
            <a:r>
              <a:rPr lang="en-US" sz="2400" dirty="0" err="1"/>
              <a:t>critice</a:t>
            </a:r>
            <a:r>
              <a:rPr lang="en-US" sz="2400" dirty="0"/>
              <a:t> a </a:t>
            </a:r>
            <a:r>
              <a:rPr lang="en-US" sz="2400" dirty="0" err="1"/>
              <a:t>celor</a:t>
            </a:r>
            <a:r>
              <a:rPr lang="en-US" sz="2400" dirty="0"/>
              <a:t> </a:t>
            </a:r>
            <a:r>
              <a:rPr lang="en-US" sz="2400" dirty="0" err="1"/>
              <a:t>implicați</a:t>
            </a:r>
            <a:r>
              <a:rPr lang="en-US" sz="2400" dirty="0"/>
              <a:t>, </a:t>
            </a:r>
            <a:r>
              <a:rPr lang="en-US" sz="2400" dirty="0" err="1"/>
              <a:t>înțelegerea</a:t>
            </a:r>
            <a:r>
              <a:rPr lang="en-US" sz="2400" dirty="0"/>
              <a:t> </a:t>
            </a:r>
            <a:r>
              <a:rPr lang="en-US" sz="2400" dirty="0" err="1"/>
              <a:t>și</a:t>
            </a:r>
            <a:r>
              <a:rPr lang="en-US" sz="2400" dirty="0"/>
              <a:t> </a:t>
            </a:r>
            <a:r>
              <a:rPr lang="en-US" sz="2400" dirty="0" err="1"/>
              <a:t>respectul</a:t>
            </a:r>
            <a:r>
              <a:rPr lang="en-US" sz="2400" dirty="0"/>
              <a:t> </a:t>
            </a:r>
            <a:r>
              <a:rPr lang="en-US" sz="2400" dirty="0" err="1"/>
              <a:t>reciproc</a:t>
            </a:r>
            <a:r>
              <a:rPr lang="en-US" sz="2400" dirty="0"/>
              <a:t>, </a:t>
            </a:r>
            <a:r>
              <a:rPr lang="en-US" sz="2400" dirty="0" err="1"/>
              <a:t>adoptarea</a:t>
            </a:r>
            <a:r>
              <a:rPr lang="en-US" sz="2400" dirty="0"/>
              <a:t> </a:t>
            </a:r>
            <a:r>
              <a:rPr lang="en-US" sz="2400" dirty="0" err="1"/>
              <a:t>valorilor</a:t>
            </a:r>
            <a:r>
              <a:rPr lang="en-US" sz="2400" dirty="0"/>
              <a:t> </a:t>
            </a:r>
            <a:r>
              <a:rPr lang="en-US" sz="2400" dirty="0" err="1"/>
              <a:t>democratice</a:t>
            </a:r>
            <a:r>
              <a:rPr lang="en-US" sz="2400" dirty="0"/>
              <a:t> </a:t>
            </a:r>
            <a:r>
              <a:rPr lang="en-US" sz="2400" dirty="0" err="1"/>
              <a:t>și</a:t>
            </a:r>
            <a:r>
              <a:rPr lang="en-US" sz="2400" dirty="0"/>
              <a:t> a </a:t>
            </a:r>
            <a:r>
              <a:rPr lang="en-US" sz="2400" dirty="0" err="1"/>
              <a:t>drepturilor</a:t>
            </a:r>
            <a:r>
              <a:rPr lang="en-US" sz="2400" dirty="0"/>
              <a:t> </a:t>
            </a:r>
            <a:r>
              <a:rPr lang="en-US" sz="2400" dirty="0" err="1"/>
              <a:t>fundamentale</a:t>
            </a:r>
            <a:endParaRPr lang="en-US" sz="24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rgbClr val="F5AC6B"/>
              </a:buClr>
              <a:buNone/>
            </a:pPr>
            <a:endParaRPr lang="en-US" sz="2400" dirty="0"/>
          </a:p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en-US" sz="2400" dirty="0" err="1"/>
              <a:t>identificarea</a:t>
            </a:r>
            <a:r>
              <a:rPr lang="en-US" sz="2400" dirty="0"/>
              <a:t> şi </a:t>
            </a:r>
            <a:r>
              <a:rPr lang="en-US" sz="2400" dirty="0" err="1"/>
              <a:t>eliminarea</a:t>
            </a:r>
            <a:r>
              <a:rPr lang="en-US" sz="2400" dirty="0"/>
              <a:t> </a:t>
            </a:r>
            <a:r>
              <a:rPr lang="en-US" sz="2400" dirty="0" err="1"/>
              <a:t>simptomelor</a:t>
            </a:r>
            <a:r>
              <a:rPr lang="en-US" sz="2400" dirty="0"/>
              <a:t> </a:t>
            </a:r>
            <a:r>
              <a:rPr lang="en-US" sz="2400" dirty="0" err="1"/>
              <a:t>ce</a:t>
            </a:r>
            <a:r>
              <a:rPr lang="en-US" sz="2400" dirty="0"/>
              <a:t> pot conduce la </a:t>
            </a:r>
            <a:r>
              <a:rPr lang="en-US" sz="2400" dirty="0" err="1"/>
              <a:t>dependenţa</a:t>
            </a:r>
            <a:r>
              <a:rPr lang="en-US" sz="2400" dirty="0"/>
              <a:t> </a:t>
            </a:r>
            <a:r>
              <a:rPr lang="en-US" sz="2400" dirty="0" err="1"/>
              <a:t>cronică</a:t>
            </a:r>
            <a:r>
              <a:rPr lang="en-US" sz="2400" dirty="0"/>
              <a:t> de </a:t>
            </a:r>
            <a:r>
              <a:rPr lang="ro-RO" sz="2400" dirty="0"/>
              <a:t>i</a:t>
            </a:r>
            <a:r>
              <a:rPr lang="en-US" sz="2400" dirty="0" err="1"/>
              <a:t>nternet</a:t>
            </a:r>
            <a:r>
              <a:rPr lang="en-US" sz="2400" dirty="0"/>
              <a:t>, </a:t>
            </a:r>
            <a:r>
              <a:rPr lang="en-US" sz="2400" dirty="0" err="1"/>
              <a:t>prin</a:t>
            </a:r>
            <a:r>
              <a:rPr lang="en-US" sz="2400" dirty="0"/>
              <a:t> </a:t>
            </a:r>
            <a:r>
              <a:rPr lang="en-US" sz="2400" dirty="0" err="1"/>
              <a:t>prevenire</a:t>
            </a:r>
            <a:r>
              <a:rPr lang="en-US" sz="2400" dirty="0"/>
              <a:t> şi </a:t>
            </a:r>
            <a:r>
              <a:rPr lang="en-US" sz="2400" dirty="0" err="1"/>
              <a:t>intervenţie</a:t>
            </a:r>
            <a:r>
              <a:rPr lang="en-US" sz="2400" dirty="0"/>
              <a:t> </a:t>
            </a:r>
            <a:r>
              <a:rPr lang="en-US" sz="2400" dirty="0" err="1"/>
              <a:t>timpurie</a:t>
            </a:r>
            <a:endParaRPr lang="en-US" sz="24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3D3804A-6769-4C8B-BD09-6588B0049070}"/>
              </a:ext>
            </a:extLst>
          </p:cNvPr>
          <p:cNvGrpSpPr/>
          <p:nvPr/>
        </p:nvGrpSpPr>
        <p:grpSpPr>
          <a:xfrm>
            <a:off x="2040207" y="286555"/>
            <a:ext cx="8111586" cy="802481"/>
            <a:chOff x="2208446" y="476672"/>
            <a:chExt cx="8111586" cy="80248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4303B29-D536-49EB-BCA0-3C7FC1ABA3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8446" y="476672"/>
              <a:ext cx="802481" cy="802481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EE9ADC6-D69C-405D-BDA4-44EBB23414E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0054" y="576837"/>
              <a:ext cx="564404" cy="55942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1C60259E-6922-43D4-BE65-CFBBF32A84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4630" y="620688"/>
              <a:ext cx="1116955" cy="44434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5573373-87EF-48A9-B960-C2FB83AE389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775" y="617081"/>
              <a:ext cx="1440160" cy="469120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9878A73-3798-42BE-AC5C-F711B7CAE87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4951" y="647193"/>
              <a:ext cx="2192250" cy="421110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CE08F320-D1C7-47E5-A7F6-21FC8C5C3F1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206" y="647420"/>
              <a:ext cx="1270826" cy="463907"/>
            </a:xfrm>
            <a:prstGeom prst="rect">
              <a:avLst/>
            </a:prstGeom>
          </p:spPr>
        </p:pic>
      </p:grpSp>
      <p:sp>
        <p:nvSpPr>
          <p:cNvPr id="13" name="Title 4">
            <a:extLst>
              <a:ext uri="{FF2B5EF4-FFF2-40B4-BE49-F238E27FC236}">
                <a16:creationId xmlns:a16="http://schemas.microsoft.com/office/drawing/2014/main" id="{DA403D99-86DB-4BF9-AB8C-9DF92F455375}"/>
              </a:ext>
            </a:extLst>
          </p:cNvPr>
          <p:cNvSpPr txBox="1">
            <a:spLocks/>
          </p:cNvSpPr>
          <p:nvPr/>
        </p:nvSpPr>
        <p:spPr>
          <a:xfrm>
            <a:off x="6179118" y="1369082"/>
            <a:ext cx="4764058" cy="8587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3600" dirty="0">
                <a:solidFill>
                  <a:schemeClr val="accent1">
                    <a:lumMod val="50000"/>
                  </a:schemeClr>
                </a:solidFill>
              </a:rPr>
              <a:t>OBIECTIVE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9422202-C4B4-4CAA-AD92-9703EBD0D76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244" y="6431786"/>
            <a:ext cx="2114786" cy="40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44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095999" y="1006373"/>
            <a:ext cx="5436707" cy="888642"/>
          </a:xfrm>
        </p:spPr>
        <p:txBody>
          <a:bodyPr>
            <a:normAutofit/>
          </a:bodyPr>
          <a:lstStyle/>
          <a:p>
            <a:pPr algn="r"/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</a:rPr>
              <a:t>Activități</a:t>
            </a:r>
            <a:r>
              <a:rPr lang="ro-RO" sz="3600" b="1" dirty="0">
                <a:solidFill>
                  <a:schemeClr val="accent1">
                    <a:lumMod val="50000"/>
                  </a:schemeClr>
                </a:solidFill>
              </a:rPr>
              <a:t> - An I de proiect      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416034" y="1450694"/>
            <a:ext cx="10116672" cy="513377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 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ro-RO" sz="2400" dirty="0"/>
              <a:t>Prezentarea şi dezbaterea conţinutului chestionarelor aplicate elevilor, părinților și profesorilor</a:t>
            </a:r>
            <a:endParaRPr lang="en-US" sz="2400" dirty="0"/>
          </a:p>
          <a:p>
            <a:pPr lvl="0" algn="just">
              <a:lnSpc>
                <a:spcPct val="15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ro-RO" sz="2400" dirty="0"/>
              <a:t>Prezentarea şi dezbaterea planului de monitorizare şi evaluare</a:t>
            </a:r>
            <a:endParaRPr lang="en-US" sz="2400" dirty="0"/>
          </a:p>
          <a:p>
            <a:pPr lvl="0" algn="just">
              <a:lnSpc>
                <a:spcPct val="15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ro-RO" sz="2400" dirty="0"/>
              <a:t>Prezentarea planului de diseminare şi discutarea conţinutului campaniei de </a:t>
            </a:r>
            <a:r>
              <a:rPr lang="ro-RO" sz="2400" dirty="0" err="1"/>
              <a:t>conştientizare</a:t>
            </a:r>
            <a:endParaRPr lang="en-US" sz="2400" dirty="0"/>
          </a:p>
          <a:p>
            <a:pPr lvl="0" algn="just">
              <a:lnSpc>
                <a:spcPct val="15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ro-RO" sz="2400" dirty="0"/>
              <a:t> P</a:t>
            </a:r>
            <a:r>
              <a:rPr lang="en-US" sz="2400" dirty="0" err="1"/>
              <a:t>roiectarea</a:t>
            </a:r>
            <a:r>
              <a:rPr lang="ro-RO" sz="2400" dirty="0"/>
              <a:t> website-ului proiectului</a:t>
            </a:r>
            <a:endParaRPr lang="en-US" sz="2400" dirty="0"/>
          </a:p>
          <a:p>
            <a:pPr lvl="0" algn="just">
              <a:lnSpc>
                <a:spcPct val="15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ro-RO" sz="2400" dirty="0"/>
              <a:t>P</a:t>
            </a:r>
            <a:r>
              <a:rPr lang="en-US" sz="2400" dirty="0" err="1"/>
              <a:t>roiectarea</a:t>
            </a:r>
            <a:r>
              <a:rPr lang="en-US" sz="2400" dirty="0"/>
              <a:t> </a:t>
            </a:r>
            <a:r>
              <a:rPr lang="ro-RO" sz="2400" dirty="0"/>
              <a:t>platformei destinate formării şi campaniei de </a:t>
            </a:r>
            <a:r>
              <a:rPr lang="ro-RO" sz="2400" dirty="0" err="1"/>
              <a:t>conştientizare</a:t>
            </a:r>
            <a:endParaRPr lang="en-US" sz="2400" dirty="0"/>
          </a:p>
          <a:p>
            <a:pPr lvl="0" algn="just">
              <a:lnSpc>
                <a:spcPct val="15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ro-RO" sz="2400" dirty="0"/>
              <a:t>Dezvoltarea instrumentelor de management aferente proiectului</a:t>
            </a:r>
            <a:endParaRPr lang="en-US" sz="2400" dirty="0"/>
          </a:p>
          <a:p>
            <a:pPr lvl="0" algn="just">
              <a:lnSpc>
                <a:spcPct val="150000"/>
              </a:lnSpc>
              <a:spcBef>
                <a:spcPts val="0"/>
              </a:spcBef>
              <a:buClr>
                <a:srgbClr val="F5AC6B"/>
              </a:buClr>
              <a:buFont typeface="Webdings" panose="05030102010509060703" pitchFamily="18" charset="2"/>
              <a:buChar char=""/>
            </a:pPr>
            <a:r>
              <a:rPr lang="ro-RO" sz="2400" dirty="0"/>
              <a:t>Prezentarea şi aderarea la platforma ASANA, prin care se asigură colaborarea la nivelul proiectului</a:t>
            </a:r>
            <a:endParaRPr lang="en-US" sz="24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860EA56-3789-425B-BB5F-1CF521C7EFA9}"/>
              </a:ext>
            </a:extLst>
          </p:cNvPr>
          <p:cNvGrpSpPr/>
          <p:nvPr/>
        </p:nvGrpSpPr>
        <p:grpSpPr>
          <a:xfrm>
            <a:off x="2013172" y="286555"/>
            <a:ext cx="8138621" cy="802481"/>
            <a:chOff x="2208446" y="476672"/>
            <a:chExt cx="8111586" cy="802481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B23FD47-9260-4E6E-9A7A-6267807E056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8446" y="476672"/>
              <a:ext cx="802481" cy="802481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C4C6642-E77A-4B4B-874D-34156B907C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0054" y="576837"/>
              <a:ext cx="564404" cy="559424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2E402737-6645-410F-B14F-6758E829A7B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4630" y="620688"/>
              <a:ext cx="1116955" cy="444347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FEB993E-5109-46FF-A5FD-E78409754F8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775" y="617081"/>
              <a:ext cx="1440160" cy="46912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5B0B2D5B-8577-4AA6-AFF4-CAD6984A99C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4951" y="647193"/>
              <a:ext cx="2192250" cy="421110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CBE624-7BD2-4AA4-93B1-7EABE63C064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206" y="647420"/>
              <a:ext cx="1270826" cy="463907"/>
            </a:xfrm>
            <a:prstGeom prst="rect">
              <a:avLst/>
            </a:prstGeom>
          </p:spPr>
        </p:pic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5A5DFD30-2745-46E8-A259-CC426AD9A90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244" y="6431786"/>
            <a:ext cx="2114786" cy="40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56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907</Words>
  <Application>Microsoft Office PowerPoint</Application>
  <PresentationFormat>Widescreen</PresentationFormat>
  <Paragraphs>98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Eras Bold ITC</vt:lpstr>
      <vt:lpstr>Webdings</vt:lpstr>
      <vt:lpstr>Office Teması</vt:lpstr>
      <vt:lpstr>PowerPoint Presentation</vt:lpstr>
      <vt:lpstr> DATE DE IDENTIFICARE PROIECT </vt:lpstr>
      <vt:lpstr>ECHIPA DE PROIECT</vt:lpstr>
      <vt:lpstr>PARTENERI EUROPENI</vt:lpstr>
      <vt:lpstr>CONTEXT</vt:lpstr>
      <vt:lpstr>PowerPoint Presentation</vt:lpstr>
      <vt:lpstr>PowerPoint Presentation</vt:lpstr>
      <vt:lpstr>PowerPoint Presentation</vt:lpstr>
      <vt:lpstr>Activități - An I de proiect      </vt:lpstr>
      <vt:lpstr>Activități - An I de proiect      </vt:lpstr>
      <vt:lpstr>Activități - An II de proiect      </vt:lpstr>
      <vt:lpstr>Activități - An II de proiect      </vt:lpstr>
      <vt:lpstr>REZULTATE – PRODUSE INTELECTUALE</vt:lpstr>
      <vt:lpstr>IMPACT</vt:lpstr>
      <vt:lpstr>IMPACT</vt:lpstr>
      <vt:lpstr>CUM?</vt:lpstr>
      <vt:lpstr>PLATFORMA PROIECTULUI: http://logonback2life.eu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Prodan</dc:creator>
  <cp:lastModifiedBy>MG</cp:lastModifiedBy>
  <cp:revision>30</cp:revision>
  <dcterms:created xsi:type="dcterms:W3CDTF">2019-04-15T05:44:20Z</dcterms:created>
  <dcterms:modified xsi:type="dcterms:W3CDTF">2019-06-26T04:13:48Z</dcterms:modified>
</cp:coreProperties>
</file>